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33" r:id="rId1"/>
    <p:sldMasterId id="2147484524" r:id="rId2"/>
  </p:sldMasterIdLst>
  <p:notesMasterIdLst>
    <p:notesMasterId r:id="rId47"/>
  </p:notesMasterIdLst>
  <p:sldIdLst>
    <p:sldId id="266" r:id="rId3"/>
    <p:sldId id="337" r:id="rId4"/>
    <p:sldId id="338" r:id="rId5"/>
    <p:sldId id="326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68" r:id="rId14"/>
    <p:sldId id="269" r:id="rId15"/>
    <p:sldId id="358" r:id="rId16"/>
    <p:sldId id="362" r:id="rId17"/>
    <p:sldId id="317" r:id="rId18"/>
    <p:sldId id="272" r:id="rId19"/>
    <p:sldId id="318" r:id="rId20"/>
    <p:sldId id="282" r:id="rId21"/>
    <p:sldId id="283" r:id="rId22"/>
    <p:sldId id="319" r:id="rId23"/>
    <p:sldId id="360" r:id="rId24"/>
    <p:sldId id="361" r:id="rId25"/>
    <p:sldId id="371" r:id="rId26"/>
    <p:sldId id="335" r:id="rId27"/>
    <p:sldId id="346" r:id="rId28"/>
    <p:sldId id="325" r:id="rId29"/>
    <p:sldId id="357" r:id="rId30"/>
    <p:sldId id="340" r:id="rId31"/>
    <p:sldId id="339" r:id="rId32"/>
    <p:sldId id="322" r:id="rId33"/>
    <p:sldId id="295" r:id="rId34"/>
    <p:sldId id="341" r:id="rId35"/>
    <p:sldId id="302" r:id="rId36"/>
    <p:sldId id="347" r:id="rId37"/>
    <p:sldId id="348" r:id="rId38"/>
    <p:sldId id="349" r:id="rId39"/>
    <p:sldId id="354" r:id="rId40"/>
    <p:sldId id="355" r:id="rId41"/>
    <p:sldId id="350" r:id="rId42"/>
    <p:sldId id="351" r:id="rId43"/>
    <p:sldId id="352" r:id="rId44"/>
    <p:sldId id="353" r:id="rId45"/>
    <p:sldId id="345" r:id="rId4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99"/>
    <a:srgbClr val="FF33CC"/>
    <a:srgbClr val="990033"/>
    <a:srgbClr val="762828"/>
    <a:srgbClr val="0000FF"/>
    <a:srgbClr val="A50021"/>
    <a:srgbClr val="F2AD9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5" autoAdjust="0"/>
    <p:restoredTop sz="98294" autoAdjust="0"/>
  </p:normalViewPr>
  <p:slideViewPr>
    <p:cSldViewPr>
      <p:cViewPr varScale="1">
        <p:scale>
          <a:sx n="158" d="100"/>
          <a:sy n="158" d="100"/>
        </p:scale>
        <p:origin x="111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4376F17-E612-6F01-3AA2-2741211925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14EA28-8453-1336-46E0-F258A4101C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92C7ABC-9A4D-4F8E-99BC-F08AF06B0F63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9463382-2C24-9AB9-7B38-3789F7C02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00BB89C-C00A-4790-ADF5-0339A94CB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BDC86A-A6D3-BE89-0FC8-59BCAE6366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AA895-C9BC-BBC6-C61D-312C98E88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62F8A76-9B3C-43AE-B12D-617A0AF0EE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009951BE-E533-4BE7-7A70-2DC0BEB09E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5F832DE9-D7B7-F283-5E96-FD113C74C7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1F76EFD1-6BA5-2ED2-23E8-8DA92563E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00E9565-8323-48BF-9C3E-D68D4B311AC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148" name="日期占位符 4">
            <a:extLst>
              <a:ext uri="{FF2B5EF4-FFF2-40B4-BE49-F238E27FC236}">
                <a16:creationId xmlns:a16="http://schemas.microsoft.com/office/drawing/2014/main" id="{ED592035-48E6-0450-71DF-136C5D875F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</a:ln>
        </p:spPr>
        <p:txBody>
          <a:bodyPr/>
          <a:lstStyle/>
          <a:p>
            <a:pPr>
              <a:defRPr/>
            </a:pPr>
            <a:fld id="{20D41E11-65ED-463F-8394-D7841A84137D}" type="datetime2">
              <a:rPr lang="zh-CN" altLang="en-US">
                <a:latin typeface="Times New Roman" panose="02020603050405020304" pitchFamily="18" charset="0"/>
              </a:rPr>
              <a:pPr>
                <a:defRPr/>
              </a:pPr>
              <a:t>2023年11月12日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4D4E32A7-3018-FFF7-074D-6A5996151D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C3D22467-2E10-A040-C4C0-0EB77BAB20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8209CC24-D7C2-9A84-4C45-198FA510E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2A9EC2-5F5A-4091-84A5-FE8F7279720A}" type="slidenum">
              <a:rPr lang="zh-CN" altLang="en-US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D5C32186-6FDF-8CC8-5550-32413A24146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>
            <a:extLst>
              <a:ext uri="{FF2B5EF4-FFF2-40B4-BE49-F238E27FC236}">
                <a16:creationId xmlns:a16="http://schemas.microsoft.com/office/drawing/2014/main" id="{4949F996-DC11-BE6B-B406-757B1BC48F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228" name="灯片编号占位符 3">
            <a:extLst>
              <a:ext uri="{FF2B5EF4-FFF2-40B4-BE49-F238E27FC236}">
                <a16:creationId xmlns:a16="http://schemas.microsoft.com/office/drawing/2014/main" id="{16AA585B-1C7A-FD17-6110-022A5682D4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208F0C-9D81-4538-8A10-EAC94C73072A}" type="slidenum">
              <a:rPr lang="zh-CN" altLang="en-US"/>
              <a:pPr>
                <a:spcBef>
                  <a:spcPct val="0"/>
                </a:spcBef>
              </a:pPr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E279043D-8129-0F39-B87A-3FACDF5247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>
            <a:extLst>
              <a:ext uri="{FF2B5EF4-FFF2-40B4-BE49-F238E27FC236}">
                <a16:creationId xmlns:a16="http://schemas.microsoft.com/office/drawing/2014/main" id="{C56DDD83-87A6-C570-5452-9D3A0D2BF2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196C2899-3F4A-583D-CF12-0D3CFC5AF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7B98BB-B65E-481F-89D9-E2DA42B4C132}" type="slidenum">
              <a:rPr lang="zh-CN" altLang="en-US"/>
              <a:pPr>
                <a:spcBef>
                  <a:spcPct val="0"/>
                </a:spcBef>
              </a:pPr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F8083E-27BF-5A53-9FC7-83AFD6F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7AF87-B352-4138-8E36-1287181E6736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08F2F1-3549-05DB-0544-0D77D583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450A45-DA74-1E5B-E712-5BDE2A04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F77AA69-DD72-4E24-AA0E-204D5798E1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7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FA3EBB-291A-D419-BBCB-933D7FFFD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A7F0C4-03E3-AE41-7D0C-13AC97ABC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B26235-230D-D4C3-D29C-5E0CE25380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5997917A-8936-4BA2-8FD7-5C9FAABC3B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55870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4">
            <a:extLst>
              <a:ext uri="{FF2B5EF4-FFF2-40B4-BE49-F238E27FC236}">
                <a16:creationId xmlns:a16="http://schemas.microsoft.com/office/drawing/2014/main" id="{3A4526BA-594A-F25F-25CD-96B5C27AF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4285"/>
          <a:stretch>
            <a:fillRect/>
          </a:stretch>
        </p:blipFill>
        <p:spPr bwMode="auto">
          <a:xfrm>
            <a:off x="-59629" y="4941720"/>
            <a:ext cx="3407486" cy="1976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dministrator\Desktop\院徽.jpg">
            <a:extLst>
              <a:ext uri="{FF2B5EF4-FFF2-40B4-BE49-F238E27FC236}">
                <a16:creationId xmlns:a16="http://schemas.microsoft.com/office/drawing/2014/main" id="{FA902390-CB4B-8AF2-2A59-B3A82C7638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86360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Administrator\Desktop\logo.png">
            <a:extLst>
              <a:ext uri="{FF2B5EF4-FFF2-40B4-BE49-F238E27FC236}">
                <a16:creationId xmlns:a16="http://schemas.microsoft.com/office/drawing/2014/main" id="{09D79065-0DD7-A120-2D5C-56904CFFAB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4625"/>
            <a:ext cx="27765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9592" y="2085168"/>
            <a:ext cx="7560840" cy="3648812"/>
          </a:xfrm>
          <a:prstGeom prst="rect">
            <a:avLst/>
          </a:prstGeom>
        </p:spPr>
        <p:txBody>
          <a:bodyPr/>
          <a:lstStyle>
            <a:lvl1pPr>
              <a:defRPr sz="2805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99592" y="1028849"/>
            <a:ext cx="7560840" cy="9602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1DAEC30E-30CC-B7BE-AA2C-BA084C7C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7938"/>
            <a:ext cx="2133600" cy="363537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6A7EE79A-75A4-1783-D378-5BA7EAC8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5600" cy="363537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9D6CE5D-407F-522A-5638-6D0A4A25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pPr>
              <a:defRPr/>
            </a:pPr>
            <a:fld id="{D148EE35-8B49-426B-BA9C-301F11C3BD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8365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68"/>
            <a:ext cx="8229600" cy="114312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378"/>
            <a:ext cx="8229600" cy="45264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2CBEC-7B21-F5C2-AFAF-82906F93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AC3DD-9E10-428D-B069-724DB4370E56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A70B2C-268B-F063-B8A4-3168E48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D905FC-45D4-1F56-5A79-7E0E8D1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95BFD81-BE77-4774-9D02-EFA7221C97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1156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33A21D90-1AF6-0CA4-5D07-4927A7F8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48E9C-E547-43F9-8392-2CE731189848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C16C94A3-048A-90F4-9EB4-4A62F665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1A812FD9-B965-DE27-74D4-23F70A7F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DF0C15B-17A1-4FB1-A1E2-710DB0D43F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77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DBF2B-A111-E46D-466B-B2A239DE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088A-7837-4E72-BE17-F77A89FE181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5F45B-4189-43E5-C001-F94D4ED4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36601-5172-7580-744E-6BE483C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A234DF2-6AAC-4DE6-BF14-786CA0F8B9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39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charset="-122"/>
                <a:ea typeface="幼圆" panose="02010509060101010101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206AC4-6740-D176-D058-5B20BF920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BDAD62-2862-7911-2953-CBF1404F6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86A84-BF34-1043-5F4D-B8CC566D0C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2A392EFC-A6E9-4AEF-B04C-E3CCCF7DAF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63350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CA2F0-7400-D464-CA38-C2E7B111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ED5B50-4565-B058-CCCE-30B17271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645E3E2F-CECA-4D36-A3EA-7AC48C2C418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C9D2826-4E40-4E9E-388F-04D57F4733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683767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AA32D0D-4BE4-07AB-3CC3-AD415565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335ABDF-319C-179A-27E6-DD4728CD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3911A1-71DA-247B-6279-FF58F9D7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234B3310-7D19-48E0-B590-790FA4B3E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4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857D42-2687-5518-0F6F-5D16A35EE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A0D198-D039-422F-BB6B-52A4B19FCC4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A3C82-3769-BEB1-ACED-153C45BB9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3B0431B7-AA1E-ED11-1F65-8C93A657F2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7F6098B7-C7E8-957D-5FE6-86E833B78B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7DDC9B9E-5239-C8D9-8E12-7BED3839A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37D93-FFF8-7D50-B719-1D2F50F8A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037FBB-1C3C-4CA6-975E-38A0B03B041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E574F-37D3-3258-CF88-C50D4107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39F076C-B42B-4D1D-E0AA-D49D76245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D3187AD-A13A-E3CB-EC0C-80351850B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EC23FB21-E75B-FB9A-2E21-C1FB1525E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82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520E80-D7E0-88E4-B494-7F29D233D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神经外科</a:t>
            </a:r>
            <a:br>
              <a:rPr lang="en-US" altLang="zh-CN" dirty="0">
                <a:latin typeface="+mj-ea"/>
                <a:ea typeface="+mj-ea"/>
              </a:rPr>
            </a:br>
            <a:r>
              <a:rPr lang="zh-CN" altLang="en-US" dirty="0">
                <a:latin typeface="+mj-ea"/>
                <a:ea typeface="+mj-ea"/>
              </a:rPr>
              <a:t>梅杰综合征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术前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后健康宣教</a:t>
            </a:r>
          </a:p>
        </p:txBody>
      </p:sp>
    </p:spTree>
  </p:cSld>
  <p:clrMapOvr>
    <a:masterClrMapping/>
  </p:clrMapOvr>
  <p:transition spd="slow" advTm="37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EA45A3CB-9B3C-AE66-59CE-4929CA9833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9388" y="11255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固定电极</a:t>
            </a:r>
          </a:p>
        </p:txBody>
      </p:sp>
      <p:pic>
        <p:nvPicPr>
          <p:cNvPr id="19459" name="Picture 2" descr="E:\PD\美敦力天坛培训\Stimloc-A4-Advertisement.jpg">
            <a:extLst>
              <a:ext uri="{FF2B5EF4-FFF2-40B4-BE49-F238E27FC236}">
                <a16:creationId xmlns:a16="http://schemas.microsoft.com/office/drawing/2014/main" id="{003F173F-2DBC-333F-283E-B578AAB97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7010400" cy="281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4" descr="G101A-20141216-left.23.tif">
            <a:extLst>
              <a:ext uri="{FF2B5EF4-FFF2-40B4-BE49-F238E27FC236}">
                <a16:creationId xmlns:a16="http://schemas.microsoft.com/office/drawing/2014/main" id="{A515755A-A23B-2C5D-14E4-8B37D62C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675"/>
            <a:ext cx="173672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标题 1">
            <a:extLst>
              <a:ext uri="{FF2B5EF4-FFF2-40B4-BE49-F238E27FC236}">
                <a16:creationId xmlns:a16="http://schemas.microsoft.com/office/drawing/2014/main" id="{0CA517EE-C85C-DACA-124C-4BE4E6591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981075"/>
            <a:ext cx="40528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58" tIns="54879" rIns="109758" bIns="54879" anchor="ctr"/>
          <a:lstStyle>
            <a:lvl1pPr defTabSz="1096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96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96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96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96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969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969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969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969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latin typeface="宋体" panose="02010600030101010101" pitchFamily="2" charset="-122"/>
              </a:rPr>
              <a:t>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植入产品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3DA9094-48D9-EB10-7395-D091E970D806}"/>
              </a:ext>
            </a:extLst>
          </p:cNvPr>
          <p:cNvSpPr txBox="1"/>
          <p:nvPr/>
        </p:nvSpPr>
        <p:spPr bwMode="auto">
          <a:xfrm>
            <a:off x="2051050" y="1125538"/>
            <a:ext cx="4052888" cy="514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9758" tIns="54879" rIns="109758" bIns="54879" anchor="ctr"/>
          <a:lstStyle/>
          <a:p>
            <a:pPr defTabSz="1097280" eaLnBrk="1" hangingPunct="1">
              <a:defRPr/>
            </a:pPr>
            <a:endParaRPr lang="zh-CN" altLang="en-US" sz="2160" kern="0" dirty="0">
              <a:latin typeface="+mn-ea"/>
              <a:ea typeface="+mn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7BE3E-504C-2114-532F-9F73698409C7}"/>
              </a:ext>
            </a:extLst>
          </p:cNvPr>
          <p:cNvSpPr txBox="1"/>
          <p:nvPr/>
        </p:nvSpPr>
        <p:spPr>
          <a:xfrm>
            <a:off x="7851775" y="6430963"/>
            <a:ext cx="1285875" cy="423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160" dirty="0">
                <a:solidFill>
                  <a:schemeClr val="bg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Loria</a:t>
            </a:r>
            <a:endParaRPr lang="zh-CN" altLang="en-US" sz="2160" dirty="0">
              <a:solidFill>
                <a:schemeClr val="bg2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0486" name="组合 9">
            <a:extLst>
              <a:ext uri="{FF2B5EF4-FFF2-40B4-BE49-F238E27FC236}">
                <a16:creationId xmlns:a16="http://schemas.microsoft.com/office/drawing/2014/main" id="{168FFF21-31AA-7BAF-7FAF-B03C9EED5088}"/>
              </a:ext>
            </a:extLst>
          </p:cNvPr>
          <p:cNvGrpSpPr>
            <a:grpSpLocks/>
          </p:cNvGrpSpPr>
          <p:nvPr/>
        </p:nvGrpSpPr>
        <p:grpSpPr bwMode="auto">
          <a:xfrm>
            <a:off x="2700338" y="1773238"/>
            <a:ext cx="3663950" cy="1395412"/>
            <a:chOff x="2751644" y="134267"/>
            <a:chExt cx="4083087" cy="10253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83B516-1644-2A72-1113-56057D689F8B}"/>
                </a:ext>
              </a:extLst>
            </p:cNvPr>
            <p:cNvSpPr txBox="1"/>
            <p:nvPr/>
          </p:nvSpPr>
          <p:spPr>
            <a:xfrm>
              <a:off x="4011244" y="134267"/>
              <a:ext cx="1788561" cy="284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920" dirty="0">
                  <a:solidFill>
                    <a:srgbClr val="C85F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脉冲发生器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B2E013-61A5-636D-7048-42E253E0D09B}"/>
                </a:ext>
              </a:extLst>
            </p:cNvPr>
            <p:cNvSpPr txBox="1"/>
            <p:nvPr/>
          </p:nvSpPr>
          <p:spPr>
            <a:xfrm>
              <a:off x="4011244" y="505201"/>
              <a:ext cx="1542657" cy="2834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920" dirty="0">
                  <a:solidFill>
                    <a:srgbClr val="C85F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延长导线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2476DB-4AAD-DDD2-28E2-A45FC7E11F3A}"/>
                </a:ext>
              </a:extLst>
            </p:cNvPr>
            <p:cNvSpPr txBox="1"/>
            <p:nvPr/>
          </p:nvSpPr>
          <p:spPr>
            <a:xfrm>
              <a:off x="4115621" y="874969"/>
              <a:ext cx="1188836" cy="284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920" dirty="0">
                  <a:solidFill>
                    <a:srgbClr val="C85F0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  极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F221D0-BB15-7C97-0387-4BB6E3577950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2751644" y="276575"/>
              <a:ext cx="1259600" cy="285782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BE7053D-A4CC-6E6D-889D-F59646BC32F3}"/>
                </a:ext>
              </a:extLst>
            </p:cNvPr>
            <p:cNvCxnSpPr/>
            <p:nvPr/>
          </p:nvCxnSpPr>
          <p:spPr>
            <a:xfrm flipH="1">
              <a:off x="3153230" y="610183"/>
              <a:ext cx="937624" cy="174969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3B08C84-0D7D-285A-4FBE-111000035BD8}"/>
                </a:ext>
              </a:extLst>
            </p:cNvPr>
            <p:cNvCxnSpPr/>
            <p:nvPr/>
          </p:nvCxnSpPr>
          <p:spPr>
            <a:xfrm>
              <a:off x="5053245" y="981117"/>
              <a:ext cx="1781486" cy="103815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87" name="图片 26" descr="G102-20141216-left.14.tif">
            <a:extLst>
              <a:ext uri="{FF2B5EF4-FFF2-40B4-BE49-F238E27FC236}">
                <a16:creationId xmlns:a16="http://schemas.microsoft.com/office/drawing/2014/main" id="{392DB94D-42A8-448B-9068-35A43F59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1543050"/>
            <a:ext cx="18923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F38A4C1-91A4-B799-F01E-DADB29BB610B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3573463"/>
          <a:ext cx="6877050" cy="251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32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/>
                        <a:t>脉冲发生器</a:t>
                      </a:r>
                    </a:p>
                  </a:txBody>
                  <a:tcPr marL="91451" marR="91451" marT="45722" marB="45722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/>
                        <a:t>可充电</a:t>
                      </a:r>
                      <a:endParaRPr lang="zh-CN" altLang="en-US" sz="1800" dirty="0"/>
                    </a:p>
                  </a:txBody>
                  <a:tcPr marL="91451" marR="91451" marT="45722" marB="45722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/>
                        <a:t>不可充电</a:t>
                      </a:r>
                    </a:p>
                  </a:txBody>
                  <a:tcPr marL="91451" marR="91451"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55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 G102r </a:t>
                      </a:r>
                      <a:endParaRPr lang="zh-CN" altLang="en-US" sz="1800" dirty="0"/>
                    </a:p>
                  </a:txBody>
                  <a:tcPr marL="91451" marR="91451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G102RZ</a:t>
                      </a:r>
                      <a:r>
                        <a:rPr lang="zh-CN" altLang="en-US" sz="1800" dirty="0"/>
                        <a:t>（最新型号）</a:t>
                      </a:r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/>
                        <a:t>G102</a:t>
                      </a:r>
                      <a:endParaRPr lang="zh-CN" altLang="en-US" sz="1800" b="0" dirty="0"/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11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质保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年</a:t>
                      </a:r>
                      <a:endParaRPr lang="zh-CN" altLang="en-US" sz="1800" dirty="0"/>
                    </a:p>
                  </a:txBody>
                  <a:tcPr marL="91451" marR="91451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质保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年</a:t>
                      </a:r>
                      <a:endParaRPr lang="zh-CN" altLang="en-US" sz="1800" dirty="0"/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质保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年</a:t>
                      </a:r>
                      <a:endParaRPr lang="zh-CN" altLang="en-US" sz="1800" dirty="0"/>
                    </a:p>
                    <a:p>
                      <a:endParaRPr lang="zh-CN" altLang="en-US" sz="1800" dirty="0"/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5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1" marR="91451" marT="45722" marB="4572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51" marR="9145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>
            <a:extLst>
              <a:ext uri="{FF2B5EF4-FFF2-40B4-BE49-F238E27FC236}">
                <a16:creationId xmlns:a16="http://schemas.microsoft.com/office/drawing/2014/main" id="{A96935CC-812F-2751-D46B-C023757A2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052513"/>
            <a:ext cx="3889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禁食水</a:t>
            </a:r>
          </a:p>
        </p:txBody>
      </p:sp>
      <p:sp>
        <p:nvSpPr>
          <p:cNvPr id="18435" name="矩形 2">
            <a:extLst>
              <a:ext uri="{FF2B5EF4-FFF2-40B4-BE49-F238E27FC236}">
                <a16:creationId xmlns:a16="http://schemas.microsoft.com/office/drawing/2014/main" id="{25B89160-06B8-ED1A-350F-1D22DA4D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133600"/>
            <a:ext cx="78486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1.</a:t>
            </a:r>
            <a:r>
              <a:rPr lang="zh-CN" altLang="en-US" sz="3200" b="1" dirty="0">
                <a:latin typeface="+mn-ea"/>
                <a:ea typeface="+mn-ea"/>
              </a:rPr>
              <a:t>您明天即将手术，请于今晚进清淡饮食。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2.</a:t>
            </a:r>
            <a:r>
              <a:rPr lang="zh-CN" altLang="en-US" sz="3200" b="1" dirty="0">
                <a:latin typeface="+mn-ea"/>
                <a:ea typeface="+mn-ea"/>
              </a:rPr>
              <a:t>如您入睡困难，遵医嘱口服安定以助您良好的睡眠。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3.</a:t>
            </a:r>
            <a:r>
              <a:rPr lang="zh-CN" altLang="en-US" sz="3200" b="1" dirty="0">
                <a:latin typeface="+mn-ea"/>
                <a:ea typeface="+mn-ea"/>
              </a:rPr>
              <a:t>夜</a:t>
            </a:r>
            <a:r>
              <a:rPr lang="en-US" altLang="zh-CN" sz="3200" b="1" dirty="0">
                <a:latin typeface="+mn-ea"/>
                <a:ea typeface="+mn-ea"/>
              </a:rPr>
              <a:t>00:00</a:t>
            </a:r>
            <a:r>
              <a:rPr lang="zh-CN" altLang="en-US" sz="3200" b="1" dirty="0">
                <a:latin typeface="+mn-ea"/>
                <a:ea typeface="+mn-ea"/>
              </a:rPr>
              <a:t>以后至术晨均禁食水。</a:t>
            </a:r>
          </a:p>
        </p:txBody>
      </p:sp>
    </p:spTree>
  </p:cSld>
  <p:clrMapOvr>
    <a:masterClrMapping/>
  </p:clrMapOvr>
  <p:transition advTm="456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3">
            <a:extLst>
              <a:ext uri="{FF2B5EF4-FFF2-40B4-BE49-F238E27FC236}">
                <a16:creationId xmlns:a16="http://schemas.microsoft.com/office/drawing/2014/main" id="{9995073E-4CB1-9E98-BB81-314683DC9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125538"/>
            <a:ext cx="4352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术前用药</a:t>
            </a:r>
          </a:p>
        </p:txBody>
      </p:sp>
      <p:sp>
        <p:nvSpPr>
          <p:cNvPr id="19459" name="矩形 4">
            <a:extLst>
              <a:ext uri="{FF2B5EF4-FFF2-40B4-BE49-F238E27FC236}">
                <a16:creationId xmlns:a16="http://schemas.microsoft.com/office/drawing/2014/main" id="{BB497824-5813-BE96-AA1F-8C05CAB74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060575"/>
            <a:ext cx="80645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1.</a:t>
            </a:r>
            <a:r>
              <a:rPr lang="zh-CN" altLang="en-US" sz="3200" b="1" dirty="0">
                <a:latin typeface="+mn-ea"/>
                <a:ea typeface="+mn-ea"/>
              </a:rPr>
              <a:t>如您患有高血压，请于术晨</a:t>
            </a:r>
            <a:r>
              <a:rPr lang="en-US" altLang="zh-CN" sz="3200" b="1" dirty="0">
                <a:latin typeface="+mn-ea"/>
                <a:ea typeface="+mn-ea"/>
              </a:rPr>
              <a:t>06:00</a:t>
            </a:r>
            <a:r>
              <a:rPr lang="zh-CN" altLang="en-US" sz="3200" b="1" dirty="0">
                <a:latin typeface="+mn-ea"/>
                <a:ea typeface="+mn-ea"/>
              </a:rPr>
              <a:t>口服降压药（自备药，请自行口服），喝药时用极少量水送服。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2.</a:t>
            </a:r>
            <a:r>
              <a:rPr lang="zh-CN" altLang="en-US" sz="3200" b="1" dirty="0">
                <a:latin typeface="+mn-ea"/>
                <a:ea typeface="+mn-ea"/>
              </a:rPr>
              <a:t>如果您患有糖尿病，术晨勿服用降糖药物，以防低血糖发生。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3200" b="1" dirty="0">
                <a:latin typeface="+mn-ea"/>
                <a:ea typeface="+mn-ea"/>
              </a:rPr>
              <a:t>3.</a:t>
            </a:r>
            <a:r>
              <a:rPr lang="zh-CN" altLang="en-US" sz="3200" b="1" dirty="0">
                <a:latin typeface="+mn-ea"/>
                <a:ea typeface="+mn-ea"/>
              </a:rPr>
              <a:t>其余药物均暂停，不服用。</a:t>
            </a:r>
          </a:p>
        </p:txBody>
      </p:sp>
    </p:spTree>
  </p:cSld>
  <p:clrMapOvr>
    <a:masterClrMapping/>
  </p:clrMapOvr>
  <p:transition spd="slow" advTm="6156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>
            <a:extLst>
              <a:ext uri="{FF2B5EF4-FFF2-40B4-BE49-F238E27FC236}">
                <a16:creationId xmlns:a16="http://schemas.microsoft.com/office/drawing/2014/main" id="{F208364E-B224-B7C5-65F5-8AE54939C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20713"/>
            <a:ext cx="3429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管路</a:t>
            </a:r>
          </a:p>
        </p:txBody>
      </p:sp>
      <p:sp>
        <p:nvSpPr>
          <p:cNvPr id="20483" name="矩形 2">
            <a:extLst>
              <a:ext uri="{FF2B5EF4-FFF2-40B4-BE49-F238E27FC236}">
                <a16:creationId xmlns:a16="http://schemas.microsoft.com/office/drawing/2014/main" id="{D4E2232C-40AA-4C2A-61E3-20404F410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84313"/>
            <a:ext cx="4392613" cy="504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手术当天（术晨或上午）</a:t>
            </a:r>
            <a:endParaRPr lang="en-US" altLang="zh-CN" sz="2800" b="1" dirty="0">
              <a:latin typeface="+mn-ea"/>
              <a:ea typeface="+mn-ea"/>
            </a:endParaRPr>
          </a:p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护士会为您留置导尿管，如手术室工作人员接您去做手术时仍未留置尿管，请及时通知责任护士。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zh-CN" sz="2800" b="1" dirty="0">
                <a:latin typeface="+mn-ea"/>
                <a:ea typeface="+mn-ea"/>
              </a:rPr>
              <a:t>患者</a:t>
            </a:r>
            <a:r>
              <a:rPr lang="en-US" altLang="zh-CN" sz="2800" b="1" dirty="0">
                <a:latin typeface="+mn-ea"/>
                <a:ea typeface="+mn-ea"/>
              </a:rPr>
              <a:t>/</a:t>
            </a:r>
            <a:r>
              <a:rPr lang="zh-CN" altLang="en-US" sz="2800" b="1" dirty="0">
                <a:latin typeface="+mn-ea"/>
                <a:ea typeface="+mn-ea"/>
              </a:rPr>
              <a:t>家属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不可自行拔除尿管避免尿道损伤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285750" indent="-28575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pic>
        <p:nvPicPr>
          <p:cNvPr id="23556" name="图片 2">
            <a:extLst>
              <a:ext uri="{FF2B5EF4-FFF2-40B4-BE49-F238E27FC236}">
                <a16:creationId xmlns:a16="http://schemas.microsoft.com/office/drawing/2014/main" id="{746A099E-0159-7A9A-94E8-1A8F7616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628775"/>
            <a:ext cx="34559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99">
            <a:extLst>
              <a:ext uri="{FF2B5EF4-FFF2-40B4-BE49-F238E27FC236}">
                <a16:creationId xmlns:a16="http://schemas.microsoft.com/office/drawing/2014/main" id="{9471981A-B175-2264-FC43-4A0D2258232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652963"/>
            <a:ext cx="3600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20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0" descr="D:\jsj\Img383466018.jpg">
            <a:extLst>
              <a:ext uri="{FF2B5EF4-FFF2-40B4-BE49-F238E27FC236}">
                <a16:creationId xmlns:a16="http://schemas.microsoft.com/office/drawing/2014/main" id="{381DDDAA-BE3C-2E39-DC22-EAC55747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797425"/>
            <a:ext cx="14414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">
            <a:extLst>
              <a:ext uri="{FF2B5EF4-FFF2-40B4-BE49-F238E27FC236}">
                <a16:creationId xmlns:a16="http://schemas.microsoft.com/office/drawing/2014/main" id="{F8F21C37-10B6-9EFC-A62C-CD77B832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765175"/>
            <a:ext cx="4837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9CE399F5-CECD-39A0-2502-1B944CB51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12875"/>
            <a:ext cx="8137525" cy="64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</a:rPr>
              <a:t>如您佩戴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可取下的</a:t>
            </a:r>
            <a:r>
              <a:rPr lang="zh-CN" altLang="en-US" sz="2800" b="1" dirty="0">
                <a:latin typeface="+mn-ea"/>
              </a:rPr>
              <a:t>义齿（假牙）、美瞳、隐形眼镜，请于术前晚</a:t>
            </a:r>
            <a:r>
              <a:rPr lang="zh-CN" altLang="en-US" sz="2800" b="1">
                <a:latin typeface="+mn-ea"/>
              </a:rPr>
              <a:t>取下。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如您有首饰及贵重物品，请于术前晚取下，交由家属妥善保管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如有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美甲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术前，每只手各卸掉</a:t>
            </a:r>
            <a:r>
              <a:rPr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支美甲。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2400" b="1" dirty="0">
                <a:sym typeface="+mn-ea"/>
              </a:rPr>
              <a:t> </a:t>
            </a:r>
            <a:endParaRPr lang="en-US" altLang="zh-CN" sz="24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3200" b="1" dirty="0">
                <a:sym typeface="+mn-ea"/>
              </a:rPr>
              <a:t> 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</p:txBody>
      </p:sp>
      <p:pic>
        <p:nvPicPr>
          <p:cNvPr id="24581" name="图片 3" descr="24">
            <a:extLst>
              <a:ext uri="{FF2B5EF4-FFF2-40B4-BE49-F238E27FC236}">
                <a16:creationId xmlns:a16="http://schemas.microsoft.com/office/drawing/2014/main" id="{73CDE36F-4964-8641-6ED8-98B96761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6716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4" descr="26">
            <a:extLst>
              <a:ext uri="{FF2B5EF4-FFF2-40B4-BE49-F238E27FC236}">
                <a16:creationId xmlns:a16="http://schemas.microsoft.com/office/drawing/2014/main" id="{5C28C2A2-EC74-F158-1847-D1670A85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902200"/>
            <a:ext cx="1366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5" descr="27">
            <a:extLst>
              <a:ext uri="{FF2B5EF4-FFF2-40B4-BE49-F238E27FC236}">
                <a16:creationId xmlns:a16="http://schemas.microsoft.com/office/drawing/2014/main" id="{C117C0D1-9085-4E1F-0340-3B084607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797425"/>
            <a:ext cx="13684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图片 6" descr="28">
            <a:extLst>
              <a:ext uri="{FF2B5EF4-FFF2-40B4-BE49-F238E27FC236}">
                <a16:creationId xmlns:a16="http://schemas.microsoft.com/office/drawing/2014/main" id="{C5267097-80B5-B5F3-235C-C726272BE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694238"/>
            <a:ext cx="1601787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图片 7" descr="29">
            <a:extLst>
              <a:ext uri="{FF2B5EF4-FFF2-40B4-BE49-F238E27FC236}">
                <a16:creationId xmlns:a16="http://schemas.microsoft.com/office/drawing/2014/main" id="{84F7C297-4345-17B9-F048-F119FE9E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862513"/>
            <a:ext cx="1079500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图片 8" descr="30">
            <a:extLst>
              <a:ext uri="{FF2B5EF4-FFF2-40B4-BE49-F238E27FC236}">
                <a16:creationId xmlns:a16="http://schemas.microsoft.com/office/drawing/2014/main" id="{65BD6155-8424-7AA7-208D-65992911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4672013"/>
            <a:ext cx="12477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>
            <a:extLst>
              <a:ext uri="{FF2B5EF4-FFF2-40B4-BE49-F238E27FC236}">
                <a16:creationId xmlns:a16="http://schemas.microsoft.com/office/drawing/2014/main" id="{9A381288-9E27-2120-70E9-182F0EC2B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（二）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矩形 2">
            <a:extLst>
              <a:ext uri="{FF2B5EF4-FFF2-40B4-BE49-F238E27FC236}">
                <a16:creationId xmlns:a16="http://schemas.microsoft.com/office/drawing/2014/main" id="{B85F1485-0007-FE03-59F6-0B6A3214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20938"/>
            <a:ext cx="32400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/>
              <a:t>3.</a:t>
            </a:r>
            <a:r>
              <a:rPr lang="zh-CN" altLang="en-US" sz="3200" b="1"/>
              <a:t>术晨请您脱下内衣、内裤、袜子，只需倒穿病号服（扣子在后）即可。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</p:txBody>
      </p:sp>
      <p:pic>
        <p:nvPicPr>
          <p:cNvPr id="25604" name="图片 4" descr="1ab1fdf74e73e26ffe9ba6e8c661b56.jpg">
            <a:extLst>
              <a:ext uri="{FF2B5EF4-FFF2-40B4-BE49-F238E27FC236}">
                <a16:creationId xmlns:a16="http://schemas.microsoft.com/office/drawing/2014/main" id="{F9B3C4ED-6C64-0330-51CD-1DACED292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65400"/>
            <a:ext cx="3490912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3">
            <a:extLst>
              <a:ext uri="{FF2B5EF4-FFF2-40B4-BE49-F238E27FC236}">
                <a16:creationId xmlns:a16="http://schemas.microsoft.com/office/drawing/2014/main" id="{B2CDC38F-A64B-8C61-63A1-70A675EC3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1196975"/>
            <a:ext cx="4122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相关检查</a:t>
            </a:r>
          </a:p>
        </p:txBody>
      </p:sp>
      <p:sp>
        <p:nvSpPr>
          <p:cNvPr id="26627" name="矩形 4">
            <a:extLst>
              <a:ext uri="{FF2B5EF4-FFF2-40B4-BE49-F238E27FC236}">
                <a16:creationId xmlns:a16="http://schemas.microsoft.com/office/drawing/2014/main" id="{7B6121A6-2158-D2B9-550A-131E4F1D3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492375"/>
            <a:ext cx="7848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</a:rPr>
              <a:t>手术当天请勿将放射片子带入手术室。</a:t>
            </a:r>
          </a:p>
        </p:txBody>
      </p:sp>
      <p:pic>
        <p:nvPicPr>
          <p:cNvPr id="26628" name="图片 4" descr="微信图片_20200812103208.jpg">
            <a:extLst>
              <a:ext uri="{FF2B5EF4-FFF2-40B4-BE49-F238E27FC236}">
                <a16:creationId xmlns:a16="http://schemas.microsoft.com/office/drawing/2014/main" id="{101F070A-5FD8-D273-4A32-91004BD1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716338"/>
            <a:ext cx="39957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20" descr="18">
            <a:extLst>
              <a:ext uri="{FF2B5EF4-FFF2-40B4-BE49-F238E27FC236}">
                <a16:creationId xmlns:a16="http://schemas.microsoft.com/office/drawing/2014/main" id="{5E2ACE80-ABA4-E92F-5C22-954A3591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305550"/>
            <a:ext cx="60801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0" descr="18">
            <a:extLst>
              <a:ext uri="{FF2B5EF4-FFF2-40B4-BE49-F238E27FC236}">
                <a16:creationId xmlns:a16="http://schemas.microsoft.com/office/drawing/2014/main" id="{D5845F7D-BFE9-DE3F-BE9E-D73C7329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6305550"/>
            <a:ext cx="6080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8" descr="微信图片_20200812111708.jpg">
            <a:extLst>
              <a:ext uri="{FF2B5EF4-FFF2-40B4-BE49-F238E27FC236}">
                <a16:creationId xmlns:a16="http://schemas.microsoft.com/office/drawing/2014/main" id="{EF9CA89B-BFD7-2D47-F477-F74E5F3D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644900"/>
            <a:ext cx="38163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92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3">
            <a:extLst>
              <a:ext uri="{FF2B5EF4-FFF2-40B4-BE49-F238E27FC236}">
                <a16:creationId xmlns:a16="http://schemas.microsoft.com/office/drawing/2014/main" id="{586E72A9-1CC6-EF2C-BD24-5EC71425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981075"/>
            <a:ext cx="435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物品准备</a:t>
            </a:r>
          </a:p>
        </p:txBody>
      </p:sp>
      <p:sp>
        <p:nvSpPr>
          <p:cNvPr id="27651" name="矩形 4">
            <a:extLst>
              <a:ext uri="{FF2B5EF4-FFF2-40B4-BE49-F238E27FC236}">
                <a16:creationId xmlns:a16="http://schemas.microsoft.com/office/drawing/2014/main" id="{59806995-FA43-094A-09A2-078A50D1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8275"/>
            <a:ext cx="39608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医用看护垫</a:t>
            </a:r>
            <a:r>
              <a:rPr lang="en-US" altLang="zh-CN" sz="3200" b="1"/>
              <a:t>1</a:t>
            </a:r>
            <a:r>
              <a:rPr lang="zh-CN" altLang="en-US" sz="3200" b="1"/>
              <a:t>包</a:t>
            </a:r>
            <a:endParaRPr lang="en-US" altLang="zh-CN" sz="3200" b="1"/>
          </a:p>
          <a:p>
            <a:pPr eaLnBrk="1" hangingPunct="1"/>
            <a:r>
              <a:rPr lang="zh-CN" altLang="en-US" sz="3200" b="1"/>
              <a:t> 规格</a:t>
            </a:r>
            <a:r>
              <a:rPr lang="en-US" altLang="zh-CN" sz="3200" b="1"/>
              <a:t>60cm</a:t>
            </a:r>
            <a:r>
              <a:rPr lang="zh-CN" altLang="en-US" sz="3200" b="1"/>
              <a:t>*</a:t>
            </a:r>
            <a:r>
              <a:rPr lang="en-US" altLang="zh-CN" sz="3200" b="1"/>
              <a:t>90cm</a:t>
            </a:r>
            <a:endParaRPr lang="zh-CN" altLang="en-US" sz="3200" b="1"/>
          </a:p>
        </p:txBody>
      </p:sp>
      <p:pic>
        <p:nvPicPr>
          <p:cNvPr id="27652" name="图片 1">
            <a:extLst>
              <a:ext uri="{FF2B5EF4-FFF2-40B4-BE49-F238E27FC236}">
                <a16:creationId xmlns:a16="http://schemas.microsoft.com/office/drawing/2014/main" id="{8F5D414F-DCE0-4DD2-BB6D-F1512AAE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565400"/>
            <a:ext cx="30956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">
            <a:extLst>
              <a:ext uri="{FF2B5EF4-FFF2-40B4-BE49-F238E27FC236}">
                <a16:creationId xmlns:a16="http://schemas.microsoft.com/office/drawing/2014/main" id="{201F997F-E45F-D7FB-E0BA-76335B40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125538"/>
            <a:ext cx="4352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  <p:sp>
        <p:nvSpPr>
          <p:cNvPr id="28675" name="矩形 5">
            <a:extLst>
              <a:ext uri="{FF2B5EF4-FFF2-40B4-BE49-F238E27FC236}">
                <a16:creationId xmlns:a16="http://schemas.microsoft.com/office/drawing/2014/main" id="{141FB954-56FB-0551-E2CB-2AC20EABC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133600"/>
            <a:ext cx="8208962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为保证患者术后安全，护士会按照护理级别进行巡视，观察患者瞳孔，轻拍患者肩部，确定患者意识情况，在此期间可能会影响患者或家属休息，请您配合。</a:t>
            </a: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当日手术时，建议家属手术当晚不租床睡觉，陪伴患者左右。留出充足的空间走动，以防抢救时延误时间。</a:t>
            </a:r>
          </a:p>
        </p:txBody>
      </p:sp>
    </p:spTree>
  </p:cSld>
  <p:clrMapOvr>
    <a:masterClrMapping/>
  </p:clrMapOvr>
  <p:transition advTm="1078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>
            <a:extLst>
              <a:ext uri="{FF2B5EF4-FFF2-40B4-BE49-F238E27FC236}">
                <a16:creationId xmlns:a16="http://schemas.microsoft.com/office/drawing/2014/main" id="{07A975EA-E398-68D6-E3B9-B515E6B77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060575"/>
            <a:ext cx="2808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3" name="文本框 2">
            <a:extLst>
              <a:ext uri="{FF2B5EF4-FFF2-40B4-BE49-F238E27FC236}">
                <a16:creationId xmlns:a16="http://schemas.microsoft.com/office/drawing/2014/main" id="{B305C7ED-D89E-148C-B321-EF7A3EA02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004888"/>
            <a:ext cx="8401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宋体" panose="02010600030101010101" pitchFamily="2" charset="-122"/>
                <a:ea typeface="微软雅黑" panose="020B0503020204020204" pitchFamily="34" charset="-122"/>
              </a:rPr>
              <a:t>梅杰综合征（</a:t>
            </a:r>
            <a:r>
              <a:rPr lang="en-US" altLang="zh-CN" sz="3600" b="1">
                <a:latin typeface="宋体" panose="02010600030101010101" pitchFamily="2" charset="-122"/>
                <a:ea typeface="微软雅黑" panose="020B0503020204020204" pitchFamily="34" charset="-122"/>
              </a:rPr>
              <a:t>Meige´s syndrome</a:t>
            </a:r>
            <a:r>
              <a:rPr lang="zh-CN" altLang="en-US" sz="3600" b="1">
                <a:latin typeface="宋体" panose="02010600030101010101" pitchFamily="2" charset="-122"/>
                <a:ea typeface="微软雅黑" panose="020B0503020204020204" pitchFamily="34" charset="-122"/>
              </a:rPr>
              <a:t>，</a:t>
            </a:r>
            <a:r>
              <a:rPr lang="en-US" altLang="zh-CN" sz="3600" b="1">
                <a:latin typeface="宋体" panose="02010600030101010101" pitchFamily="2" charset="-122"/>
                <a:ea typeface="微软雅黑" panose="020B0503020204020204" pitchFamily="34" charset="-122"/>
              </a:rPr>
              <a:t>MS</a:t>
            </a:r>
            <a:r>
              <a:rPr lang="zh-CN" altLang="en-US" sz="3600" b="1">
                <a:latin typeface="宋体" panose="02010600030101010101" pitchFamily="2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A15423-E4AC-8E00-59B1-ECA01E3736DF}"/>
              </a:ext>
            </a:extLst>
          </p:cNvPr>
          <p:cNvSpPr txBox="1"/>
          <p:nvPr/>
        </p:nvSpPr>
        <p:spPr>
          <a:xfrm>
            <a:off x="2735263" y="1816100"/>
            <a:ext cx="6246812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latin typeface="+mn-ea"/>
                <a:ea typeface="+mn-ea"/>
              </a:rPr>
              <a:t>MS</a:t>
            </a:r>
            <a:r>
              <a:rPr lang="zh-CN" altLang="en-US" sz="2400" b="1" dirty="0">
                <a:latin typeface="+mn-ea"/>
                <a:ea typeface="+mn-ea"/>
              </a:rPr>
              <a:t>是颅（颈）部节段型肌张力障碍的一种类型，特征性临床表现为眼睑痉挛和口下颌肌张力障碍。</a:t>
            </a:r>
            <a:r>
              <a:rPr lang="en-US" altLang="zh-CN" sz="2400" b="1" dirty="0">
                <a:latin typeface="+mn-ea"/>
                <a:ea typeface="+mn-ea"/>
              </a:rPr>
              <a:t>1910</a:t>
            </a:r>
            <a:r>
              <a:rPr lang="zh-CN" altLang="en-US" sz="2400" b="1" dirty="0">
                <a:latin typeface="+mn-ea"/>
                <a:ea typeface="+mn-ea"/>
              </a:rPr>
              <a:t>年，法国神经科医师</a:t>
            </a:r>
            <a:r>
              <a:rPr lang="en-US" altLang="zh-CN" sz="2400" b="1" dirty="0">
                <a:latin typeface="+mn-ea"/>
                <a:ea typeface="+mn-ea"/>
              </a:rPr>
              <a:t>Henri </a:t>
            </a:r>
            <a:r>
              <a:rPr lang="en-US" altLang="zh-CN" sz="2400" b="1" dirty="0" err="1">
                <a:latin typeface="+mn-ea"/>
                <a:ea typeface="+mn-ea"/>
              </a:rPr>
              <a:t>Meige</a:t>
            </a:r>
            <a:r>
              <a:rPr lang="en-US" altLang="zh-CN" sz="2400" b="1" baseline="30000" dirty="0">
                <a:latin typeface="+mn-ea"/>
                <a:ea typeface="+mn-ea"/>
              </a:rPr>
              <a:t> [1]</a:t>
            </a:r>
            <a:r>
              <a:rPr lang="zh-CN" altLang="en-US" sz="2400" b="1" dirty="0">
                <a:latin typeface="+mn-ea"/>
                <a:ea typeface="+mn-ea"/>
              </a:rPr>
              <a:t>首次系统性总结了该病的特征性临床表现，此后此病就以该医师名字命名，即</a:t>
            </a:r>
            <a:r>
              <a:rPr lang="en-US" altLang="zh-CN" sz="2400" b="1" dirty="0" err="1">
                <a:latin typeface="+mn-ea"/>
                <a:ea typeface="+mn-ea"/>
              </a:rPr>
              <a:t>Meige´s</a:t>
            </a:r>
            <a:r>
              <a:rPr lang="en-US" altLang="zh-CN" sz="2400" b="1" dirty="0">
                <a:latin typeface="+mn-ea"/>
                <a:ea typeface="+mn-ea"/>
              </a:rPr>
              <a:t> syndrome</a:t>
            </a:r>
            <a:r>
              <a:rPr lang="zh-CN" altLang="en-US" sz="2400" b="1" dirty="0">
                <a:latin typeface="+mn-ea"/>
                <a:ea typeface="+mn-ea"/>
              </a:rPr>
              <a:t>（梅杰综合征）。</a:t>
            </a:r>
            <a:endParaRPr lang="en-US" altLang="zh-CN" sz="2400" b="1" dirty="0">
              <a:latin typeface="+mn-ea"/>
              <a:ea typeface="+mn-ea"/>
            </a:endParaRPr>
          </a:p>
        </p:txBody>
      </p:sp>
      <p:pic>
        <p:nvPicPr>
          <p:cNvPr id="10245" name="图片 3">
            <a:extLst>
              <a:ext uri="{FF2B5EF4-FFF2-40B4-BE49-F238E27FC236}">
                <a16:creationId xmlns:a16="http://schemas.microsoft.com/office/drawing/2014/main" id="{8B7432EA-F539-500E-F88D-177C80AE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2111375"/>
            <a:ext cx="2625725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4">
            <a:extLst>
              <a:ext uri="{FF2B5EF4-FFF2-40B4-BE49-F238E27FC236}">
                <a16:creationId xmlns:a16="http://schemas.microsoft.com/office/drawing/2014/main" id="{52D7399A-F5F3-928A-EF2D-A25069EA2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16113"/>
            <a:ext cx="8424863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术后返回病房，随时呼唤患者，要求患者不熟睡，家属轻拍肩部，患者可睁眼，可正确回答问题。</a:t>
            </a: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/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如有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异常打鼾声，言语模糊</a:t>
            </a:r>
            <a:r>
              <a:rPr lang="zh-CN" altLang="en-US" sz="3200" b="1">
                <a:latin typeface="宋体" panose="02010600030101010101" pitchFamily="2" charset="-122"/>
              </a:rPr>
              <a:t>时，及时按呼叫器</a:t>
            </a:r>
            <a:r>
              <a:rPr lang="zh-CN" altLang="en-US" sz="3200" b="1"/>
              <a:t>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29699" name="矩形 5">
            <a:extLst>
              <a:ext uri="{FF2B5EF4-FFF2-40B4-BE49-F238E27FC236}">
                <a16:creationId xmlns:a16="http://schemas.microsoft.com/office/drawing/2014/main" id="{75C8DCFD-F0F9-C258-7F9B-C9C578D0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981075"/>
            <a:ext cx="43545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</p:spTree>
  </p:cSld>
  <p:clrMapOvr>
    <a:masterClrMapping/>
  </p:clrMapOvr>
  <p:transition advTm="1007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>
            <a:extLst>
              <a:ext uri="{FF2B5EF4-FFF2-40B4-BE49-F238E27FC236}">
                <a16:creationId xmlns:a16="http://schemas.microsoft.com/office/drawing/2014/main" id="{C74F4B30-AD6F-BDA8-9760-FC3B59E3A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908050"/>
            <a:ext cx="345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体位</a:t>
            </a:r>
          </a:p>
        </p:txBody>
      </p:sp>
      <p:sp>
        <p:nvSpPr>
          <p:cNvPr id="27651" name="矩形 2">
            <a:extLst>
              <a:ext uri="{FF2B5EF4-FFF2-40B4-BE49-F238E27FC236}">
                <a16:creationId xmlns:a16="http://schemas.microsoft.com/office/drawing/2014/main" id="{4BE2759D-0A03-4DB7-0882-20B414298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41500"/>
            <a:ext cx="835342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eaLnBrk="1" hangingPunct="1">
              <a:defRPr/>
            </a:pPr>
            <a:r>
              <a:rPr lang="zh-CN" altLang="en-US" sz="2800" b="1" dirty="0">
                <a:latin typeface="宋体" pitchFamily="2" charset="-122"/>
              </a:rPr>
              <a:t>去枕平卧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小时</a:t>
            </a:r>
            <a:r>
              <a:rPr lang="zh-CN" altLang="en-US" sz="2800" b="1" dirty="0">
                <a:latin typeface="宋体" pitchFamily="2" charset="-122"/>
              </a:rPr>
              <a:t>（不枕枕头），术后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小时后</a:t>
            </a:r>
            <a:r>
              <a:rPr lang="zh-CN" altLang="en-US" sz="2800" b="1" dirty="0">
                <a:latin typeface="宋体" pitchFamily="2" charset="-122"/>
              </a:rPr>
              <a:t>可枕枕头，可抬高床头</a:t>
            </a:r>
            <a:r>
              <a:rPr lang="en-US" altLang="zh-CN" sz="2800" b="1" dirty="0">
                <a:latin typeface="宋体" pitchFamily="2" charset="-122"/>
              </a:rPr>
              <a:t>30-45°</a:t>
            </a:r>
            <a:r>
              <a:rPr lang="zh-CN" altLang="en-US" sz="2800" b="1" dirty="0">
                <a:latin typeface="宋体" pitchFamily="2" charset="-122"/>
              </a:rPr>
              <a:t>，术后第</a:t>
            </a:r>
            <a:r>
              <a:rPr lang="en-US" altLang="zh-CN" sz="2800" b="1" dirty="0">
                <a:latin typeface="宋体" pitchFamily="2" charset="-122"/>
              </a:rPr>
              <a:t>1</a:t>
            </a:r>
            <a:r>
              <a:rPr lang="zh-CN" altLang="en-US" sz="2800" b="1" dirty="0">
                <a:latin typeface="宋体" pitchFamily="2" charset="-122"/>
              </a:rPr>
              <a:t>天晨，根据患者情况，遵医嘱坐起，下午可下床活动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en-US" altLang="zh-CN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sp>
        <p:nvSpPr>
          <p:cNvPr id="30724" name="文本框 3">
            <a:extLst>
              <a:ext uri="{FF2B5EF4-FFF2-40B4-BE49-F238E27FC236}">
                <a16:creationId xmlns:a16="http://schemas.microsoft.com/office/drawing/2014/main" id="{CCCFD428-FE07-E7F3-356E-6B28CB7D4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443663"/>
            <a:ext cx="2411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小时之内去枕平卧</a:t>
            </a:r>
          </a:p>
        </p:txBody>
      </p:sp>
      <p:sp>
        <p:nvSpPr>
          <p:cNvPr id="30726" name="文本框 6">
            <a:extLst>
              <a:ext uri="{FF2B5EF4-FFF2-40B4-BE49-F238E27FC236}">
                <a16:creationId xmlns:a16="http://schemas.microsoft.com/office/drawing/2014/main" id="{6EFC5D2F-3476-54CE-371A-54592BF3C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6453188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床头抬高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15-30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度</a:t>
            </a:r>
          </a:p>
        </p:txBody>
      </p:sp>
      <p:sp>
        <p:nvSpPr>
          <p:cNvPr id="30727" name="文本框 8">
            <a:extLst>
              <a:ext uri="{FF2B5EF4-FFF2-40B4-BE49-F238E27FC236}">
                <a16:creationId xmlns:a16="http://schemas.microsoft.com/office/drawing/2014/main" id="{A214DD40-0ABD-89B9-F225-D3B1B4492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313" y="6453188"/>
            <a:ext cx="2538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小时后枕枕头</a:t>
            </a:r>
          </a:p>
        </p:txBody>
      </p:sp>
      <p:pic>
        <p:nvPicPr>
          <p:cNvPr id="30728" name="图片 6" descr="微信图片_20200812082623.jpg">
            <a:extLst>
              <a:ext uri="{FF2B5EF4-FFF2-40B4-BE49-F238E27FC236}">
                <a16:creationId xmlns:a16="http://schemas.microsoft.com/office/drawing/2014/main" id="{EB388BAC-A4EF-CC9F-C5C0-CDBE852F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573463"/>
            <a:ext cx="27003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TextBox 16">
            <a:extLst>
              <a:ext uri="{FF2B5EF4-FFF2-40B4-BE49-F238E27FC236}">
                <a16:creationId xmlns:a16="http://schemas.microsoft.com/office/drawing/2014/main" id="{E703BB3C-8919-0547-F984-07BB22001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075" y="6453188"/>
            <a:ext cx="2447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禁止在植入侧卧位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6h</a:t>
            </a:r>
            <a:endParaRPr lang="zh-CN" altLang="en-US"/>
          </a:p>
        </p:txBody>
      </p:sp>
      <p:pic>
        <p:nvPicPr>
          <p:cNvPr id="30730" name="图片 17" descr="微信图片_20200812110129.jpg">
            <a:extLst>
              <a:ext uri="{FF2B5EF4-FFF2-40B4-BE49-F238E27FC236}">
                <a16:creationId xmlns:a16="http://schemas.microsoft.com/office/drawing/2014/main" id="{AAF6D708-0FC9-0F29-1484-76EEC3011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4900"/>
            <a:ext cx="24114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图片 19" descr="微信图片_20200812110514.jpg">
            <a:extLst>
              <a:ext uri="{FF2B5EF4-FFF2-40B4-BE49-F238E27FC236}">
                <a16:creationId xmlns:a16="http://schemas.microsoft.com/office/drawing/2014/main" id="{D2064121-2924-BF6E-4C88-BCDA27B6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73463"/>
            <a:ext cx="194468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2" name="图片 12" descr="微信图片_20200812113401.jpg">
            <a:extLst>
              <a:ext uri="{FF2B5EF4-FFF2-40B4-BE49-F238E27FC236}">
                <a16:creationId xmlns:a16="http://schemas.microsoft.com/office/drawing/2014/main" id="{8F1A40B7-7826-6263-1AA4-5ACF643E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573463"/>
            <a:ext cx="2016125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4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B30163A5-F545-BEE0-3DA8-A115D352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3D6D44-B09B-254A-BFBF-BA506835AD9E}"/>
              </a:ext>
            </a:extLst>
          </p:cNvPr>
          <p:cNvSpPr/>
          <p:nvPr/>
        </p:nvSpPr>
        <p:spPr>
          <a:xfrm>
            <a:off x="0" y="260350"/>
            <a:ext cx="147637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748" name="TextBox 7">
            <a:extLst>
              <a:ext uri="{FF2B5EF4-FFF2-40B4-BE49-F238E27FC236}">
                <a16:creationId xmlns:a16="http://schemas.microsoft.com/office/drawing/2014/main" id="{D5DA30F2-C274-C947-27C2-A2595663A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04813"/>
            <a:ext cx="5113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/>
              <a:t>下肢深静脉血栓的预防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89BD25C6-790E-0921-78B0-B95BBE8D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d99e6e70ecefd6bbf1ce45b272ba7b">
            <a:hlinkClick r:id="" action="ppaction://media"/>
            <a:extLst>
              <a:ext uri="{FF2B5EF4-FFF2-40B4-BE49-F238E27FC236}">
                <a16:creationId xmlns:a16="http://schemas.microsoft.com/office/drawing/2014/main" id="{8441D9CC-5AD2-5AC3-4E04-84B2AA6D2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268413"/>
            <a:ext cx="64801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图片 7" descr="微信图片_20200812082612.jpg">
            <a:extLst>
              <a:ext uri="{FF2B5EF4-FFF2-40B4-BE49-F238E27FC236}">
                <a16:creationId xmlns:a16="http://schemas.microsoft.com/office/drawing/2014/main" id="{0A866AC2-3483-A637-1260-7E03B5B3A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05038"/>
            <a:ext cx="2808287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8">
            <a:extLst>
              <a:ext uri="{FF2B5EF4-FFF2-40B4-BE49-F238E27FC236}">
                <a16:creationId xmlns:a16="http://schemas.microsoft.com/office/drawing/2014/main" id="{D9F7F56A-94E5-0AAE-17AA-5743D697A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941888"/>
            <a:ext cx="2916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禁止植入侧测血压</a:t>
            </a:r>
          </a:p>
        </p:txBody>
      </p:sp>
      <p:pic>
        <p:nvPicPr>
          <p:cNvPr id="33798" name="图片 9" descr="18">
            <a:extLst>
              <a:ext uri="{FF2B5EF4-FFF2-40B4-BE49-F238E27FC236}">
                <a16:creationId xmlns:a16="http://schemas.microsoft.com/office/drawing/2014/main" id="{5B47D7B5-DCB9-AE95-0EFC-9C5903B78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4868863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Box 11">
            <a:extLst>
              <a:ext uri="{FF2B5EF4-FFF2-40B4-BE49-F238E27FC236}">
                <a16:creationId xmlns:a16="http://schemas.microsoft.com/office/drawing/2014/main" id="{A7334D44-D8DA-EC44-F227-97F07FE4C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489700"/>
            <a:ext cx="2844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胸部伤口处盐袋加压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小时</a:t>
            </a:r>
          </a:p>
        </p:txBody>
      </p:sp>
      <p:sp>
        <p:nvSpPr>
          <p:cNvPr id="33800" name="TextBox 14">
            <a:extLst>
              <a:ext uri="{FF2B5EF4-FFF2-40B4-BE49-F238E27FC236}">
                <a16:creationId xmlns:a16="http://schemas.microsoft.com/office/drawing/2014/main" id="{C8CFBB8C-05C0-8D76-35E2-2B768A142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76700"/>
            <a:ext cx="2376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术后准备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1.5kg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盐袋</a:t>
            </a:r>
          </a:p>
        </p:txBody>
      </p:sp>
      <p:sp>
        <p:nvSpPr>
          <p:cNvPr id="33801" name="矩形 12">
            <a:extLst>
              <a:ext uri="{FF2B5EF4-FFF2-40B4-BE49-F238E27FC236}">
                <a16:creationId xmlns:a16="http://schemas.microsoft.com/office/drawing/2014/main" id="{42F66701-A240-03B3-F808-B7489D648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836613"/>
            <a:ext cx="6670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局部加压，避免血肿</a:t>
            </a:r>
          </a:p>
        </p:txBody>
      </p:sp>
      <p:pic>
        <p:nvPicPr>
          <p:cNvPr id="33802" name="图片 15" descr="微信图片_20200812112639.jpg">
            <a:extLst>
              <a:ext uri="{FF2B5EF4-FFF2-40B4-BE49-F238E27FC236}">
                <a16:creationId xmlns:a16="http://schemas.microsoft.com/office/drawing/2014/main" id="{16629354-FC06-6E43-9C76-718B62AD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237648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图片 16" descr="微信图片_20200812113011.jpg">
            <a:extLst>
              <a:ext uri="{FF2B5EF4-FFF2-40B4-BE49-F238E27FC236}">
                <a16:creationId xmlns:a16="http://schemas.microsoft.com/office/drawing/2014/main" id="{25998569-BF69-89CF-6101-AD356D1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437063"/>
            <a:ext cx="28082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43718-078D-C414-C47B-7628C225D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1643063"/>
            <a:ext cx="7772400" cy="4156075"/>
          </a:xfrm>
        </p:spPr>
        <p:txBody>
          <a:bodyPr/>
          <a:lstStyle/>
          <a:p>
            <a:pPr marL="514350" indent="-514350" algn="l">
              <a:defRPr/>
            </a:pPr>
            <a:r>
              <a:rPr lang="zh-CN" altLang="en-US" sz="3200" dirty="0">
                <a:latin typeface="+mn-ea"/>
                <a:ea typeface="+mn-ea"/>
              </a:rPr>
              <a:t>行“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立体定向苍白球热凝毁损术”</a:t>
            </a:r>
            <a:r>
              <a:rPr lang="zh-CN" altLang="en-US" sz="3200" dirty="0">
                <a:latin typeface="+mn-ea"/>
                <a:ea typeface="+mn-ea"/>
              </a:rPr>
              <a:t>术后患者遵医嘱给予德巴金抗癫痫药物治疗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1.</a:t>
            </a:r>
            <a:r>
              <a:rPr lang="zh-CN" altLang="en-US" sz="3200" dirty="0">
                <a:latin typeface="+mn-ea"/>
                <a:ea typeface="+mn-ea"/>
              </a:rPr>
              <a:t>前</a:t>
            </a:r>
            <a:r>
              <a:rPr lang="en-US" altLang="zh-CN" sz="3200" dirty="0">
                <a:latin typeface="+mn-ea"/>
                <a:ea typeface="+mn-ea"/>
              </a:rPr>
              <a:t>3</a:t>
            </a:r>
            <a:r>
              <a:rPr lang="zh-CN" altLang="en-US" sz="3200" dirty="0">
                <a:latin typeface="+mn-ea"/>
                <a:ea typeface="+mn-ea"/>
              </a:rPr>
              <a:t>个月，早一片，晚一片。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2.</a:t>
            </a:r>
            <a:r>
              <a:rPr lang="zh-CN" altLang="en-US" sz="3200" dirty="0">
                <a:latin typeface="+mn-ea"/>
                <a:ea typeface="+mn-ea"/>
              </a:rPr>
              <a:t>第</a:t>
            </a:r>
            <a:r>
              <a:rPr lang="en-US" altLang="zh-CN" sz="3200" dirty="0">
                <a:latin typeface="+mn-ea"/>
                <a:ea typeface="+mn-ea"/>
              </a:rPr>
              <a:t>4</a:t>
            </a:r>
            <a:r>
              <a:rPr lang="zh-CN" altLang="en-US" sz="3200" dirty="0">
                <a:latin typeface="+mn-ea"/>
                <a:ea typeface="+mn-ea"/>
              </a:rPr>
              <a:t>个月，早半片，晚一片。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3.</a:t>
            </a:r>
            <a:r>
              <a:rPr lang="zh-CN" altLang="en-US" sz="3200" dirty="0">
                <a:latin typeface="+mn-ea"/>
                <a:ea typeface="+mn-ea"/>
              </a:rPr>
              <a:t>第</a:t>
            </a:r>
            <a:r>
              <a:rPr lang="en-US" altLang="zh-CN" sz="3200" dirty="0">
                <a:latin typeface="+mn-ea"/>
                <a:ea typeface="+mn-ea"/>
              </a:rPr>
              <a:t>5</a:t>
            </a:r>
            <a:r>
              <a:rPr lang="zh-CN" altLang="en-US" sz="3200" dirty="0">
                <a:latin typeface="+mn-ea"/>
                <a:ea typeface="+mn-ea"/>
              </a:rPr>
              <a:t>个月，早半片，晚半片。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4.</a:t>
            </a:r>
            <a:r>
              <a:rPr lang="zh-CN" altLang="en-US" sz="3200" dirty="0">
                <a:latin typeface="+mn-ea"/>
                <a:ea typeface="+mn-ea"/>
              </a:rPr>
              <a:t>第</a:t>
            </a:r>
            <a:r>
              <a:rPr lang="en-US" altLang="zh-CN" sz="3200" dirty="0">
                <a:latin typeface="+mn-ea"/>
                <a:ea typeface="+mn-ea"/>
              </a:rPr>
              <a:t>6</a:t>
            </a:r>
            <a:r>
              <a:rPr lang="zh-CN" altLang="en-US" sz="3200" dirty="0">
                <a:latin typeface="+mn-ea"/>
                <a:ea typeface="+mn-ea"/>
              </a:rPr>
              <a:t>个月，早不吃，晚半片。</a:t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>
                <a:latin typeface="+mn-ea"/>
                <a:ea typeface="+mn-ea"/>
              </a:rPr>
              <a:t>5.</a:t>
            </a:r>
            <a:r>
              <a:rPr lang="zh-CN" altLang="en-US" sz="3200" dirty="0">
                <a:latin typeface="+mn-ea"/>
                <a:ea typeface="+mn-ea"/>
              </a:rPr>
              <a:t>第</a:t>
            </a:r>
            <a:r>
              <a:rPr lang="en-US" altLang="zh-CN" sz="3200" dirty="0">
                <a:latin typeface="+mn-ea"/>
                <a:ea typeface="+mn-ea"/>
              </a:rPr>
              <a:t>7</a:t>
            </a:r>
            <a:r>
              <a:rPr lang="zh-CN" altLang="en-US" sz="3200" dirty="0">
                <a:latin typeface="+mn-ea"/>
                <a:ea typeface="+mn-ea"/>
              </a:rPr>
              <a:t>个月停药。</a:t>
            </a:r>
            <a:br>
              <a:rPr lang="en-US" altLang="zh-CN" sz="3200" dirty="0">
                <a:latin typeface="+mn-ea"/>
                <a:ea typeface="+mn-ea"/>
              </a:rPr>
            </a:br>
            <a:br>
              <a:rPr lang="en-US" altLang="zh-CN" sz="3200" dirty="0">
                <a:latin typeface="+mn-ea"/>
                <a:ea typeface="+mn-ea"/>
              </a:rPr>
            </a:br>
            <a:br>
              <a:rPr lang="en-US" altLang="zh-CN" sz="3200" dirty="0">
                <a:latin typeface="+mn-ea"/>
                <a:ea typeface="+mn-ea"/>
              </a:rPr>
            </a:br>
            <a:br>
              <a:rPr lang="en-US" altLang="zh-CN" sz="3200" dirty="0">
                <a:latin typeface="+mn-ea"/>
                <a:ea typeface="+mn-ea"/>
              </a:rPr>
            </a:b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4819" name="矩形 1">
            <a:extLst>
              <a:ext uri="{FF2B5EF4-FFF2-40B4-BE49-F238E27FC236}">
                <a16:creationId xmlns:a16="http://schemas.microsoft.com/office/drawing/2014/main" id="{CCD43ACE-8290-875B-7B38-9B1219D1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908050"/>
            <a:ext cx="3452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用药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3">
            <a:extLst>
              <a:ext uri="{FF2B5EF4-FFF2-40B4-BE49-F238E27FC236}">
                <a16:creationId xmlns:a16="http://schemas.microsoft.com/office/drawing/2014/main" id="{911B881E-2623-AA9D-8605-E940A2256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50" y="836613"/>
            <a:ext cx="43545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下床活动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4B81E2-B922-8E85-9B1D-96B37F0D8AED}"/>
              </a:ext>
            </a:extLst>
          </p:cNvPr>
          <p:cNvSpPr/>
          <p:nvPr/>
        </p:nvSpPr>
        <p:spPr>
          <a:xfrm>
            <a:off x="755650" y="2205038"/>
            <a:ext cx="7934325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hangingPunct="1">
              <a:defRPr/>
            </a:pPr>
            <a:r>
              <a:rPr lang="zh-CN" altLang="en-US" b="1" dirty="0">
                <a:latin typeface="+mn-ea"/>
                <a:ea typeface="+mn-ea"/>
              </a:rPr>
              <a:t>①将双腿放下于床边       ②于床边站立        ③缓慢行走</a:t>
            </a:r>
          </a:p>
          <a:p>
            <a:pPr marL="285750" indent="-285750" eaLnBrk="1" hangingPunct="1"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5EF082-7D0D-C37F-EE28-5E1F7CF11485}"/>
              </a:ext>
            </a:extLst>
          </p:cNvPr>
          <p:cNvSpPr/>
          <p:nvPr/>
        </p:nvSpPr>
        <p:spPr>
          <a:xfrm>
            <a:off x="971550" y="5516563"/>
            <a:ext cx="6265863" cy="13414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每一步骤以自感不晕再进入下一步为宜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</a:rPr>
              <a:t>每个步骤均需家属全程搀扶，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</a:rPr>
              <a:t>防止跌倒！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35845" name="图片 1">
            <a:extLst>
              <a:ext uri="{FF2B5EF4-FFF2-40B4-BE49-F238E27FC236}">
                <a16:creationId xmlns:a16="http://schemas.microsoft.com/office/drawing/2014/main" id="{85EFA971-B191-F366-E3AD-DE6C5208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52738"/>
            <a:ext cx="190341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2">
            <a:extLst>
              <a:ext uri="{FF2B5EF4-FFF2-40B4-BE49-F238E27FC236}">
                <a16:creationId xmlns:a16="http://schemas.microsoft.com/office/drawing/2014/main" id="{AAF42799-7A78-1CF6-7C03-8B9027C2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852738"/>
            <a:ext cx="19446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6">
            <a:extLst>
              <a:ext uri="{FF2B5EF4-FFF2-40B4-BE49-F238E27FC236}">
                <a16:creationId xmlns:a16="http://schemas.microsoft.com/office/drawing/2014/main" id="{2C91D8D8-21AE-2348-D57C-60DC198D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852738"/>
            <a:ext cx="195262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AE6C3A80-6988-1FE8-81F0-9058833F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1484313"/>
            <a:ext cx="8135937" cy="865187"/>
          </a:xfrm>
        </p:spPr>
        <p:txBody>
          <a:bodyPr/>
          <a:lstStyle/>
          <a:p>
            <a:pPr algn="l">
              <a:defRPr/>
            </a:pPr>
            <a:r>
              <a:rPr lang="en-US" altLang="zh-CN" sz="3200" dirty="0">
                <a:latin typeface="+mn-ea"/>
                <a:ea typeface="+mn-ea"/>
              </a:rPr>
              <a:t>2.</a:t>
            </a:r>
            <a:r>
              <a:rPr lang="zh-CN" altLang="en-US" sz="3200" dirty="0">
                <a:latin typeface="+mn-ea"/>
                <a:ea typeface="+mn-ea"/>
              </a:rPr>
              <a:t>术后第二天，遵医嘱可下床活动</a:t>
            </a:r>
          </a:p>
        </p:txBody>
      </p:sp>
      <p:sp>
        <p:nvSpPr>
          <p:cNvPr id="35849" name="TextBox 11">
            <a:extLst>
              <a:ext uri="{FF2B5EF4-FFF2-40B4-BE49-F238E27FC236}">
                <a16:creationId xmlns:a16="http://schemas.microsoft.com/office/drawing/2014/main" id="{BD3F9804-BB07-F2C0-3E77-64C53E2F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554037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第一次下床前遵从三步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Tm="1017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:\b5f4f966767819daf1ca41f9807c3e3.jpg">
            <a:extLst>
              <a:ext uri="{FF2B5EF4-FFF2-40B4-BE49-F238E27FC236}">
                <a16:creationId xmlns:a16="http://schemas.microsoft.com/office/drawing/2014/main" id="{40ABB7D8-9749-E31F-01FA-709F4084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059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3">
            <a:extLst>
              <a:ext uri="{FF2B5EF4-FFF2-40B4-BE49-F238E27FC236}">
                <a16:creationId xmlns:a16="http://schemas.microsoft.com/office/drawing/2014/main" id="{FF7A0E06-A39C-1B85-508E-0CC52511E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981075"/>
            <a:ext cx="4837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饮食（一）</a:t>
            </a:r>
          </a:p>
        </p:txBody>
      </p:sp>
      <p:sp>
        <p:nvSpPr>
          <p:cNvPr id="37891" name="矩形 4">
            <a:extLst>
              <a:ext uri="{FF2B5EF4-FFF2-40B4-BE49-F238E27FC236}">
                <a16:creationId xmlns:a16="http://schemas.microsoft.com/office/drawing/2014/main" id="{2E214E3A-CA63-02F3-EA2C-6BD0B71F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989138"/>
            <a:ext cx="7777163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术后当天禁食，根据病情变化，遵医嘱术后第</a:t>
            </a:r>
            <a:r>
              <a:rPr lang="en-US" altLang="zh-CN" sz="3200" b="1">
                <a:latin typeface="宋体" panose="02010600030101010101" pitchFamily="2" charset="-122"/>
              </a:rPr>
              <a:t>2</a:t>
            </a:r>
            <a:r>
              <a:rPr lang="zh-CN" altLang="en-US" sz="3200" b="1">
                <a:latin typeface="宋体" panose="02010600030101010101" pitchFamily="2" charset="-122"/>
              </a:rPr>
              <a:t>天给予患者进食。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 流食    半流食     软食     普食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37892" name="图片 2" descr="21545415">
            <a:extLst>
              <a:ext uri="{FF2B5EF4-FFF2-40B4-BE49-F238E27FC236}">
                <a16:creationId xmlns:a16="http://schemas.microsoft.com/office/drawing/2014/main" id="{80FED3E1-86DC-6964-6434-CFB47607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2131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图片 5" descr="21545415">
            <a:extLst>
              <a:ext uri="{FF2B5EF4-FFF2-40B4-BE49-F238E27FC236}">
                <a16:creationId xmlns:a16="http://schemas.microsoft.com/office/drawing/2014/main" id="{1C587209-4031-2ACD-C64F-729283E6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2131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图片 6" descr="2">
            <a:extLst>
              <a:ext uri="{FF2B5EF4-FFF2-40B4-BE49-F238E27FC236}">
                <a16:creationId xmlns:a16="http://schemas.microsoft.com/office/drawing/2014/main" id="{9D31BF6E-9FD6-34BD-70AB-BCB190F2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292600"/>
            <a:ext cx="1350963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图片 7" descr="1">
            <a:extLst>
              <a:ext uri="{FF2B5EF4-FFF2-40B4-BE49-F238E27FC236}">
                <a16:creationId xmlns:a16="http://schemas.microsoft.com/office/drawing/2014/main" id="{4FBB45F2-A8AE-81B8-1C1A-B7E42B54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47"/>
          <a:stretch>
            <a:fillRect/>
          </a:stretch>
        </p:blipFill>
        <p:spPr bwMode="auto">
          <a:xfrm>
            <a:off x="2484438" y="4292600"/>
            <a:ext cx="127476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图片 9" descr="5">
            <a:extLst>
              <a:ext uri="{FF2B5EF4-FFF2-40B4-BE49-F238E27FC236}">
                <a16:creationId xmlns:a16="http://schemas.microsoft.com/office/drawing/2014/main" id="{7230A1C6-94BA-AAA5-0140-0AA3C0E4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221163"/>
            <a:ext cx="13747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图片 10" descr="timg (1)">
            <a:extLst>
              <a:ext uri="{FF2B5EF4-FFF2-40B4-BE49-F238E27FC236}">
                <a16:creationId xmlns:a16="http://schemas.microsoft.com/office/drawing/2014/main" id="{06DA44CC-80B8-B693-735C-694E400A9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221163"/>
            <a:ext cx="14700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8" name="图片 2" descr="21545415">
            <a:extLst>
              <a:ext uri="{FF2B5EF4-FFF2-40B4-BE49-F238E27FC236}">
                <a16:creationId xmlns:a16="http://schemas.microsoft.com/office/drawing/2014/main" id="{3EDF15F1-ED43-6649-D776-46C79A5E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8453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1">
            <a:extLst>
              <a:ext uri="{FF2B5EF4-FFF2-40B4-BE49-F238E27FC236}">
                <a16:creationId xmlns:a16="http://schemas.microsoft.com/office/drawing/2014/main" id="{9357413E-1851-9B1A-E6AC-691677B6D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925513"/>
            <a:ext cx="815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宋体" panose="02010600030101010101" pitchFamily="2" charset="-122"/>
                <a:ea typeface="微软雅黑" panose="020B0503020204020204" pitchFamily="34" charset="-122"/>
              </a:rPr>
              <a:t>治  疗</a:t>
            </a:r>
          </a:p>
        </p:txBody>
      </p:sp>
      <p:sp>
        <p:nvSpPr>
          <p:cNvPr id="11267" name="文本框 2">
            <a:extLst>
              <a:ext uri="{FF2B5EF4-FFF2-40B4-BE49-F238E27FC236}">
                <a16:creationId xmlns:a16="http://schemas.microsoft.com/office/drawing/2014/main" id="{7A7CB3B6-9E91-2E67-6863-0D4E94F1A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192338"/>
            <a:ext cx="44688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>
                <a:latin typeface="宋体" panose="02010600030101010101" pitchFamily="2" charset="-122"/>
              </a:rPr>
              <a:t>保守治疗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500"/>
              </a:spcBef>
            </a:pP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en-US" altLang="zh-CN" sz="2000" b="1">
                <a:latin typeface="宋体" panose="02010600030101010101" pitchFamily="2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  <a:ea typeface="微软雅黑" panose="020B0503020204020204" pitchFamily="34" charset="-122"/>
              </a:rPr>
              <a:t>、口服药物</a:t>
            </a:r>
            <a:endParaRPr lang="en-US" altLang="zh-CN" sz="2000" b="1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）抗精神类药物：氟哌啶醇、   奋乃静、氯氮平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）苯二氮卓类：氯硝西泮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3</a:t>
            </a:r>
            <a:r>
              <a:rPr lang="zh-CN" altLang="en-US" sz="2000" b="1">
                <a:latin typeface="宋体" panose="02010600030101010101" pitchFamily="2" charset="-122"/>
              </a:rPr>
              <a:t>）</a:t>
            </a:r>
            <a:r>
              <a:rPr lang="en-US" altLang="zh-CN" sz="2000" b="1">
                <a:latin typeface="宋体" panose="02010600030101010101" pitchFamily="2" charset="-122"/>
              </a:rPr>
              <a:t>GABA</a:t>
            </a:r>
            <a:r>
              <a:rPr lang="en-US" altLang="zh-CN" sz="2000" b="1" baseline="-25000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受体激动剂：巴氯芬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4</a:t>
            </a:r>
            <a:r>
              <a:rPr lang="zh-CN" altLang="en-US" sz="2000" b="1">
                <a:latin typeface="宋体" panose="02010600030101010101" pitchFamily="2" charset="-122"/>
              </a:rPr>
              <a:t>）抗胆碱能药物：安坦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spcBef>
                <a:spcPts val="1000"/>
              </a:spcBef>
            </a:pP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en-US" altLang="zh-CN" sz="2000" b="1">
                <a:latin typeface="宋体" panose="02010600030101010101" pitchFamily="2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  <a:ea typeface="微软雅黑" panose="020B0503020204020204" pitchFamily="34" charset="-122"/>
              </a:rPr>
              <a:t>、肉毒毒素注射</a:t>
            </a:r>
          </a:p>
          <a:p>
            <a:pPr eaLnBrk="1" hangingPunct="1">
              <a:spcBef>
                <a:spcPts val="1000"/>
              </a:spcBef>
            </a:pPr>
            <a:r>
              <a:rPr lang="zh-CN" altLang="en-US" sz="2000" b="1">
                <a:latin typeface="宋体" panose="02010600030101010101" pitchFamily="2" charset="-122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2B95F-3F67-8502-673A-048DB10C0069}"/>
              </a:ext>
            </a:extLst>
          </p:cNvPr>
          <p:cNvSpPr txBox="1"/>
          <p:nvPr/>
        </p:nvSpPr>
        <p:spPr>
          <a:xfrm>
            <a:off x="4905375" y="2192338"/>
            <a:ext cx="4119563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+mn-ea"/>
                <a:ea typeface="+mn-ea"/>
              </a:rPr>
              <a:t>外科治疗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+mn-ea"/>
                <a:ea typeface="+mn-ea"/>
              </a:rPr>
              <a:t>1) </a:t>
            </a:r>
            <a:r>
              <a:rPr lang="zh-CN" altLang="en-US" sz="2000" b="1" dirty="0">
                <a:latin typeface="+mn-ea"/>
                <a:ea typeface="+mn-ea"/>
              </a:rPr>
              <a:t>眶周肌肉部分切除术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）立体定向脑深部核团毁损术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+mn-ea"/>
                <a:ea typeface="+mn-ea"/>
              </a:rPr>
              <a:t>3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脑深部电刺激手术（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DBS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(4)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立体定向苍白球热凝毁损术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>
            <a:extLst>
              <a:ext uri="{FF2B5EF4-FFF2-40B4-BE49-F238E27FC236}">
                <a16:creationId xmlns:a16="http://schemas.microsoft.com/office/drawing/2014/main" id="{2CA82238-34AD-B6A0-AE5F-F76C4C1B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饮食（二）</a:t>
            </a:r>
          </a:p>
        </p:txBody>
      </p:sp>
      <p:sp>
        <p:nvSpPr>
          <p:cNvPr id="38915" name="矩形 2">
            <a:extLst>
              <a:ext uri="{FF2B5EF4-FFF2-40B4-BE49-F238E27FC236}">
                <a16:creationId xmlns:a16="http://schemas.microsoft.com/office/drawing/2014/main" id="{F400BF53-7CDE-7AA7-8161-4A10C8335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1701800"/>
            <a:ext cx="29686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38916" name="文本框 4">
            <a:extLst>
              <a:ext uri="{FF2B5EF4-FFF2-40B4-BE49-F238E27FC236}">
                <a16:creationId xmlns:a16="http://schemas.microsoft.com/office/drawing/2014/main" id="{5BD4E6EC-3642-35B9-2E11-C7AA0B956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50" y="2416175"/>
            <a:ext cx="309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8A2A262-FE3C-A9A9-D5AF-C7A82B6AE054}"/>
              </a:ext>
            </a:extLst>
          </p:cNvPr>
          <p:cNvSpPr/>
          <p:nvPr/>
        </p:nvSpPr>
        <p:spPr>
          <a:xfrm>
            <a:off x="395288" y="2492375"/>
            <a:ext cx="3744912" cy="4206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08FCA1A-E80D-3E00-9385-42861502A01C}"/>
              </a:ext>
            </a:extLst>
          </p:cNvPr>
          <p:cNvSpPr/>
          <p:nvPr/>
        </p:nvSpPr>
        <p:spPr>
          <a:xfrm>
            <a:off x="4716463" y="2492375"/>
            <a:ext cx="3816350" cy="41767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919" name="文本框 7">
            <a:extLst>
              <a:ext uri="{FF2B5EF4-FFF2-40B4-BE49-F238E27FC236}">
                <a16:creationId xmlns:a16="http://schemas.microsoft.com/office/drawing/2014/main" id="{8E42D5F2-DD5C-3585-D629-222800072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92375"/>
            <a:ext cx="35321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  <a:sym typeface="+mn-ea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多食粗纤维易消化食物，保持大便通畅</a:t>
            </a:r>
            <a:endParaRPr lang="en-US" altLang="zh-CN" sz="2800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38920" name="文本框 8">
            <a:extLst>
              <a:ext uri="{FF2B5EF4-FFF2-40B4-BE49-F238E27FC236}">
                <a16:creationId xmlns:a16="http://schemas.microsoft.com/office/drawing/2014/main" id="{B67C986F-7759-148B-E19C-E23F2B307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852738"/>
            <a:ext cx="36703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+mn-ea"/>
              </a:rPr>
              <a:t>  </a:t>
            </a: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卧床期间喝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  牛奶、豆浆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易产气食物防止腹胀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)</a:t>
            </a: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38921" name="图片 10" descr="7">
            <a:extLst>
              <a:ext uri="{FF2B5EF4-FFF2-40B4-BE49-F238E27FC236}">
                <a16:creationId xmlns:a16="http://schemas.microsoft.com/office/drawing/2014/main" id="{0A17C87B-2FC0-A637-6100-3A6420FA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08500"/>
            <a:ext cx="1725613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图片 11" descr="8">
            <a:extLst>
              <a:ext uri="{FF2B5EF4-FFF2-40B4-BE49-F238E27FC236}">
                <a16:creationId xmlns:a16="http://schemas.microsoft.com/office/drawing/2014/main" id="{60245BEF-21BD-E2A6-9B44-10ECF0B5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4508500"/>
            <a:ext cx="1447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图片 12" descr="11">
            <a:extLst>
              <a:ext uri="{FF2B5EF4-FFF2-40B4-BE49-F238E27FC236}">
                <a16:creationId xmlns:a16="http://schemas.microsoft.com/office/drawing/2014/main" id="{B369191C-0983-AE0D-F7F1-568A203B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508500"/>
            <a:ext cx="16287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图片 13" descr="12">
            <a:extLst>
              <a:ext uri="{FF2B5EF4-FFF2-40B4-BE49-F238E27FC236}">
                <a16:creationId xmlns:a16="http://schemas.microsoft.com/office/drawing/2014/main" id="{18F3E111-37C5-B4C8-8D44-14D94C77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08500"/>
            <a:ext cx="145573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图片 20" descr="18">
            <a:extLst>
              <a:ext uri="{FF2B5EF4-FFF2-40B4-BE49-F238E27FC236}">
                <a16:creationId xmlns:a16="http://schemas.microsoft.com/office/drawing/2014/main" id="{0DCA1364-6AF7-3CBC-58FE-53D9A81E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844675"/>
            <a:ext cx="6080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6" name="图片 19" descr="16">
            <a:extLst>
              <a:ext uri="{FF2B5EF4-FFF2-40B4-BE49-F238E27FC236}">
                <a16:creationId xmlns:a16="http://schemas.microsoft.com/office/drawing/2014/main" id="{2441747E-9338-2106-B2BC-B33EE021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844675"/>
            <a:ext cx="966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47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E2F086D-EC8C-973A-1EA4-32CA026025C7}"/>
              </a:ext>
            </a:extLst>
          </p:cNvPr>
          <p:cNvSpPr/>
          <p:nvPr/>
        </p:nvSpPr>
        <p:spPr>
          <a:xfrm>
            <a:off x="1403350" y="908050"/>
            <a:ext cx="6670675" cy="1201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皮肤保护与便器使用</a:t>
            </a:r>
          </a:p>
          <a:p>
            <a:pPr algn="ctr" eaLnBrk="1" hangingPunct="1">
              <a:defRPr/>
            </a:pPr>
            <a:endParaRPr lang="zh-CN" altLang="en-US" sz="3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9939" name="矩形 4">
            <a:extLst>
              <a:ext uri="{FF2B5EF4-FFF2-40B4-BE49-F238E27FC236}">
                <a16:creationId xmlns:a16="http://schemas.microsoft.com/office/drawing/2014/main" id="{7A8F5515-B624-72D1-552B-AB3DA9BE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773238"/>
            <a:ext cx="77771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2800" b="1">
                <a:latin typeface="宋体" panose="02010600030101010101" pitchFamily="2" charset="-122"/>
              </a:rPr>
              <a:t>为患者翻身时，避免脱、拉、拽，保持皮肤清洁干燥。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8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2.</a:t>
            </a:r>
            <a:r>
              <a:rPr lang="zh-CN" altLang="en-US" sz="2800" b="1">
                <a:latin typeface="宋体" panose="02010600030101010101" pitchFamily="2" charset="-122"/>
              </a:rPr>
              <a:t>正确使用便器，避免皮肤损伤。他人帮助使用便器时：屈膝，膝盖分开，腰部抬起，便盆头端放到腰线位置。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39940" name="图片 5" descr="5">
            <a:extLst>
              <a:ext uri="{FF2B5EF4-FFF2-40B4-BE49-F238E27FC236}">
                <a16:creationId xmlns:a16="http://schemas.microsoft.com/office/drawing/2014/main" id="{2F19D068-BEE0-97B9-C542-57220E7D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5084763"/>
            <a:ext cx="3681413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文本框 6">
            <a:extLst>
              <a:ext uri="{FF2B5EF4-FFF2-40B4-BE49-F238E27FC236}">
                <a16:creationId xmlns:a16="http://schemas.microsoft.com/office/drawing/2014/main" id="{9FE3B145-9DE2-6DEB-B4F7-803BD0E4B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363" y="5148263"/>
            <a:ext cx="67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头端</a:t>
            </a:r>
          </a:p>
        </p:txBody>
      </p:sp>
      <p:sp>
        <p:nvSpPr>
          <p:cNvPr id="39942" name="文本框 8">
            <a:extLst>
              <a:ext uri="{FF2B5EF4-FFF2-40B4-BE49-F238E27FC236}">
                <a16:creationId xmlns:a16="http://schemas.microsoft.com/office/drawing/2014/main" id="{AE1ACCFF-CEB0-26BE-3C2A-E3D03E34C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13" y="6237288"/>
            <a:ext cx="958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足端</a:t>
            </a:r>
          </a:p>
        </p:txBody>
      </p:sp>
      <p:pic>
        <p:nvPicPr>
          <p:cNvPr id="39943" name="图片 9" descr="8">
            <a:extLst>
              <a:ext uri="{FF2B5EF4-FFF2-40B4-BE49-F238E27FC236}">
                <a16:creationId xmlns:a16="http://schemas.microsoft.com/office/drawing/2014/main" id="{2014A750-1E05-B66B-75A4-1C9FBCA89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5013325"/>
            <a:ext cx="47371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2">
            <a:extLst>
              <a:ext uri="{FF2B5EF4-FFF2-40B4-BE49-F238E27FC236}">
                <a16:creationId xmlns:a16="http://schemas.microsoft.com/office/drawing/2014/main" id="{F26FDECD-D605-C51B-3455-9970F285E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196975"/>
            <a:ext cx="6337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尿袋的使用方法</a:t>
            </a: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82271FC2-A006-29C7-2623-79EADB3E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05050"/>
            <a:ext cx="151288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6">
            <a:extLst>
              <a:ext uri="{FF2B5EF4-FFF2-40B4-BE49-F238E27FC236}">
                <a16:creationId xmlns:a16="http://schemas.microsoft.com/office/drawing/2014/main" id="{094F0E29-8E28-C24D-05D4-376A0533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05050"/>
            <a:ext cx="15113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右箭头 10">
            <a:extLst>
              <a:ext uri="{FF2B5EF4-FFF2-40B4-BE49-F238E27FC236}">
                <a16:creationId xmlns:a16="http://schemas.microsoft.com/office/drawing/2014/main" id="{29E919D5-8D2C-53FD-E61B-ADFED5A2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255963"/>
            <a:ext cx="360363" cy="346075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0966" name="Picture 8">
            <a:extLst>
              <a:ext uri="{FF2B5EF4-FFF2-40B4-BE49-F238E27FC236}">
                <a16:creationId xmlns:a16="http://schemas.microsoft.com/office/drawing/2014/main" id="{82D29EF2-120D-F3CC-500D-D6AD845E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305050"/>
            <a:ext cx="17176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右箭头 10">
            <a:extLst>
              <a:ext uri="{FF2B5EF4-FFF2-40B4-BE49-F238E27FC236}">
                <a16:creationId xmlns:a16="http://schemas.microsoft.com/office/drawing/2014/main" id="{6BB4A58C-2147-00EE-EB7A-D7900227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168650"/>
            <a:ext cx="360362" cy="346075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8" name="右箭头 10">
            <a:extLst>
              <a:ext uri="{FF2B5EF4-FFF2-40B4-BE49-F238E27FC236}">
                <a16:creationId xmlns:a16="http://schemas.microsoft.com/office/drawing/2014/main" id="{34AAEE03-13A3-CC24-05F2-37B13253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255963"/>
            <a:ext cx="360363" cy="346075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0969" name="Picture 7">
            <a:extLst>
              <a:ext uri="{FF2B5EF4-FFF2-40B4-BE49-F238E27FC236}">
                <a16:creationId xmlns:a16="http://schemas.microsoft.com/office/drawing/2014/main" id="{E9FD64E5-B4A8-D051-B2D8-62B1A661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305050"/>
            <a:ext cx="14414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Box 22">
            <a:extLst>
              <a:ext uri="{FF2B5EF4-FFF2-40B4-BE49-F238E27FC236}">
                <a16:creationId xmlns:a16="http://schemas.microsoft.com/office/drawing/2014/main" id="{E3BBE07C-B8A7-FCF7-9541-324A2B78E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52950"/>
            <a:ext cx="1800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翻转尿袋</a:t>
            </a:r>
            <a:endParaRPr lang="en-US" altLang="zh-CN" sz="2000" b="1"/>
          </a:p>
          <a:p>
            <a:pPr eaLnBrk="1" hangingPunct="1"/>
            <a:r>
              <a:rPr lang="zh-CN" altLang="en-US" sz="2000" b="1"/>
              <a:t>推开放尿后上的开关</a:t>
            </a:r>
          </a:p>
        </p:txBody>
      </p:sp>
      <p:sp>
        <p:nvSpPr>
          <p:cNvPr id="40971" name="TextBox 22">
            <a:extLst>
              <a:ext uri="{FF2B5EF4-FFF2-40B4-BE49-F238E27FC236}">
                <a16:creationId xmlns:a16="http://schemas.microsoft.com/office/drawing/2014/main" id="{2B4E58B5-2FBF-0718-4CBC-899FD489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4552950"/>
            <a:ext cx="865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放尿</a:t>
            </a:r>
          </a:p>
        </p:txBody>
      </p:sp>
      <p:sp>
        <p:nvSpPr>
          <p:cNvPr id="40972" name="TextBox 22">
            <a:extLst>
              <a:ext uri="{FF2B5EF4-FFF2-40B4-BE49-F238E27FC236}">
                <a16:creationId xmlns:a16="http://schemas.microsoft.com/office/drawing/2014/main" id="{ED01C4A1-3DED-9F0A-C1FE-DC2CA8A0B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552950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将开关关好</a:t>
            </a:r>
          </a:p>
        </p:txBody>
      </p:sp>
      <p:sp>
        <p:nvSpPr>
          <p:cNvPr id="40973" name="TextBox 22">
            <a:extLst>
              <a:ext uri="{FF2B5EF4-FFF2-40B4-BE49-F238E27FC236}">
                <a16:creationId xmlns:a16="http://schemas.microsoft.com/office/drawing/2014/main" id="{9403CA84-9110-5331-01DA-B472D6077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465638"/>
            <a:ext cx="171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将放尿口塞回原处</a:t>
            </a:r>
          </a:p>
        </p:txBody>
      </p:sp>
    </p:spTree>
  </p:cSld>
  <p:clrMapOvr>
    <a:masterClrMapping/>
  </p:clrMapOvr>
  <p:transition advTm="9907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>
            <a:extLst>
              <a:ext uri="{FF2B5EF4-FFF2-40B4-BE49-F238E27FC236}">
                <a16:creationId xmlns:a16="http://schemas.microsoft.com/office/drawing/2014/main" id="{BF0B0610-5441-F9B8-B937-7F03DC1C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00213"/>
            <a:ext cx="6553200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文本框 1">
            <a:extLst>
              <a:ext uri="{FF2B5EF4-FFF2-40B4-BE49-F238E27FC236}">
                <a16:creationId xmlns:a16="http://schemas.microsoft.com/office/drawing/2014/main" id="{38FA688F-2C34-2B67-3990-8FC2B855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981075"/>
            <a:ext cx="4824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静脉输液</a:t>
            </a:r>
            <a:endParaRPr lang="zh-CN" altLang="en-US" sz="36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344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">
            <a:extLst>
              <a:ext uri="{FF2B5EF4-FFF2-40B4-BE49-F238E27FC236}">
                <a16:creationId xmlns:a16="http://schemas.microsoft.com/office/drawing/2014/main" id="{9C775C4B-2D5D-9FA8-9D44-8DCA3D327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000125"/>
            <a:ext cx="3744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术后心理宣教</a:t>
            </a:r>
          </a:p>
        </p:txBody>
      </p:sp>
      <p:sp>
        <p:nvSpPr>
          <p:cNvPr id="43011" name="TextBox 2">
            <a:extLst>
              <a:ext uri="{FF2B5EF4-FFF2-40B4-BE49-F238E27FC236}">
                <a16:creationId xmlns:a16="http://schemas.microsoft.com/office/drawing/2014/main" id="{B0B7ABDC-9CFE-66C9-111E-0596D91BE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800100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微损毁效应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104A98B-AC41-1298-1612-4E22AD48E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1628775"/>
            <a:ext cx="7772400" cy="1470025"/>
          </a:xfrm>
        </p:spPr>
        <p:txBody>
          <a:bodyPr/>
          <a:lstStyle/>
          <a:p>
            <a:pPr algn="l">
              <a:lnSpc>
                <a:spcPct val="150000"/>
              </a:lnSpc>
              <a:defRPr/>
            </a:pPr>
            <a:br>
              <a:rPr lang="en-US" altLang="zh-CN" sz="2000" dirty="0">
                <a:latin typeface="+mn-ea"/>
                <a:ea typeface="+mn-ea"/>
              </a:rPr>
            </a:br>
            <a:r>
              <a:rPr lang="zh-CN" altLang="en-US" sz="2400" dirty="0">
                <a:latin typeface="+mn-ea"/>
                <a:ea typeface="+mn-ea"/>
              </a:rPr>
              <a:t>本身是一个自然的过程，不需要进行人为干预，由于电极植入时，临床症状会有一个短暂好转期。由于个体化差异，“微毁损效应”的持续时间从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周到</a:t>
            </a:r>
            <a:r>
              <a:rPr lang="en-US" altLang="zh-CN" sz="2400" dirty="0">
                <a:latin typeface="+mn-ea"/>
                <a:ea typeface="+mn-ea"/>
              </a:rPr>
              <a:t>6</a:t>
            </a:r>
            <a:r>
              <a:rPr lang="zh-CN" altLang="en-US" sz="2400" dirty="0">
                <a:latin typeface="+mn-ea"/>
                <a:ea typeface="+mn-ea"/>
              </a:rPr>
              <a:t>个月不等。其中，大部分患者的“微毁损效应”会在手术后</a:t>
            </a:r>
            <a:r>
              <a:rPr lang="en-US" altLang="zh-CN" sz="2400" dirty="0">
                <a:latin typeface="+mn-ea"/>
                <a:ea typeface="+mn-ea"/>
              </a:rPr>
              <a:t>3-4</a:t>
            </a:r>
            <a:r>
              <a:rPr lang="zh-CN" altLang="en-US" sz="2400" dirty="0">
                <a:latin typeface="+mn-ea"/>
                <a:ea typeface="+mn-ea"/>
              </a:rPr>
              <a:t>周逐渐消失。临床症状会再次出现。</a:t>
            </a:r>
          </a:p>
        </p:txBody>
      </p:sp>
      <p:pic>
        <p:nvPicPr>
          <p:cNvPr id="43013" name="图片 7" descr="微信图片_20200812095122.jpg">
            <a:extLst>
              <a:ext uri="{FF2B5EF4-FFF2-40B4-BE49-F238E27FC236}">
                <a16:creationId xmlns:a16="http://schemas.microsoft.com/office/drawing/2014/main" id="{74522816-55CD-9349-AF12-EB86D591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562475"/>
            <a:ext cx="34925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2C4A57B5-2256-9BC7-DF16-0AC3E8F57AE0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500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办理出院手续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50333B-327E-151A-4732-2D703D29D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" y="1500188"/>
            <a:ext cx="9001125" cy="2286000"/>
          </a:xfrm>
        </p:spPr>
        <p:txBody>
          <a:bodyPr/>
          <a:lstStyle/>
          <a:p>
            <a:pPr>
              <a:defRPr/>
            </a:pPr>
            <a:r>
              <a:rPr lang="zh-CN" altLang="en-US" sz="2800" u="sng" dirty="0">
                <a:latin typeface="+mn-ea"/>
                <a:ea typeface="+mn-ea"/>
              </a:rPr>
              <a:t>出院当天管床医生开据出院诊断证明书交于患者</a:t>
            </a:r>
            <a:endParaRPr lang="en-US" altLang="zh-CN" sz="2800" u="sng" dirty="0">
              <a:latin typeface="+mn-ea"/>
              <a:ea typeface="+mn-ea"/>
            </a:endParaRPr>
          </a:p>
          <a:p>
            <a:pPr algn="l">
              <a:defRPr/>
            </a:pP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北京市医保患者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出院</a:t>
            </a:r>
            <a:r>
              <a:rPr lang="en-US" altLang="zh-CN" sz="2800" dirty="0">
                <a:latin typeface="+mn-ea"/>
                <a:ea typeface="+mn-ea"/>
              </a:rPr>
              <a:t>5</a:t>
            </a:r>
            <a:r>
              <a:rPr lang="zh-CN" altLang="en-US" sz="2800" dirty="0">
                <a:latin typeface="+mn-ea"/>
                <a:ea typeface="+mn-ea"/>
              </a:rPr>
              <a:t>个工作日后或收到短信通知后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2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自费、公费、新农合患者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等护士通知后携带押金条到出院处办理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异地医保患者（住院时医保卡押在住院处）</a:t>
            </a:r>
            <a:r>
              <a:rPr lang="zh-CN" altLang="en-US" sz="2800" dirty="0">
                <a:latin typeface="+mn-ea"/>
                <a:ea typeface="+mn-ea"/>
              </a:rPr>
              <a:t>：出院当天收到短信通知后携带押金条到出院处办理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（如您为周六日出院，请于下周一</a:t>
            </a:r>
            <a:r>
              <a:rPr lang="en-US" altLang="zh-CN" sz="2800" dirty="0">
                <a:latin typeface="+mn-ea"/>
                <a:ea typeface="+mn-ea"/>
              </a:rPr>
              <a:t>14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r>
              <a:rPr lang="en-US" altLang="zh-CN" sz="2800" dirty="0">
                <a:latin typeface="+mn-ea"/>
                <a:ea typeface="+mn-ea"/>
              </a:rPr>
              <a:t>00</a:t>
            </a:r>
            <a:r>
              <a:rPr lang="zh-CN" altLang="en-US" sz="2800" dirty="0">
                <a:latin typeface="+mn-ea"/>
                <a:ea typeface="+mn-ea"/>
              </a:rPr>
              <a:t>后携带押金条到出院处办理）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3312084D-1A7F-21CB-C0B5-8710AFF3E7DE}"/>
              </a:ext>
            </a:extLst>
          </p:cNvPr>
          <p:cNvSpPr/>
          <p:nvPr/>
        </p:nvSpPr>
        <p:spPr>
          <a:xfrm>
            <a:off x="571500" y="1571625"/>
            <a:ext cx="285750" cy="28575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id="{4B65E703-3A60-A1F2-A276-2EDF70542DAC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如需复印病历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56CFD2-F586-23F0-6C7C-663D7C5C3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1643063"/>
            <a:ext cx="8215312" cy="1752600"/>
          </a:xfrm>
        </p:spPr>
        <p:txBody>
          <a:bodyPr/>
          <a:lstStyle/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请携带：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患者身份证、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办理人身份证、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现金、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到病案室（门诊地下一层）办理病例复印登记手续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  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注：北京市医保患者请于出院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个工作日后携带患者身份证、办理人身份证、现金到门诊地下一层病案室复印。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EAC8FC5B-069B-374E-D9CF-B8D2D8E54290}"/>
              </a:ext>
            </a:extLst>
          </p:cNvPr>
          <p:cNvSpPr/>
          <p:nvPr/>
        </p:nvSpPr>
        <p:spPr>
          <a:xfrm>
            <a:off x="571500" y="4857750"/>
            <a:ext cx="285750" cy="285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0FD77493-86B5-E22E-0A67-CB04B1D14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0525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2614A-5A19-3C55-9EEE-6D751FCE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916113"/>
            <a:ext cx="8353425" cy="45259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、嘱患者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个月内避免大幅度弯曲或扭转身体</a:t>
            </a:r>
            <a:r>
              <a:rPr lang="en-US" altLang="zh-CN" sz="2400" b="1" dirty="0">
                <a:latin typeface="+mn-ea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尤其是颈部，避免突然、暴力性的扭转颈部，避免左肩及左上肢大幅度摆动、挥动。</a:t>
            </a:r>
            <a:r>
              <a:rPr lang="zh-CN" altLang="en-US" sz="2400" b="1" dirty="0">
                <a:latin typeface="+mn-ea"/>
              </a:rPr>
              <a:t>避免参加对抗性较强或者瞬间爆发力的体育活动，以确保电极安全、可靠，防止电极脱落和移位。</a:t>
            </a:r>
            <a:endParaRPr lang="en-US" altLang="zh-CN" sz="2400" b="1" dirty="0">
              <a:latin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400" b="1" dirty="0">
              <a:latin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、术后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个月开机，未开机时继续服用药物，开机后在医生的指导下，逐渐减少药物，不可擅自停药、减药、改药。</a:t>
            </a:r>
            <a:endParaRPr lang="en-US" altLang="zh-CN" sz="2400" b="1" dirty="0">
              <a:latin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400" b="1" dirty="0">
              <a:latin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400" b="1" dirty="0">
              <a:latin typeface="+mn-ea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D2A22F-48E8-4048-6D05-6732E0C07574}"/>
              </a:ext>
            </a:extLst>
          </p:cNvPr>
          <p:cNvSpPr/>
          <p:nvPr/>
        </p:nvSpPr>
        <p:spPr>
          <a:xfrm>
            <a:off x="857250" y="1214438"/>
            <a:ext cx="7358063" cy="48942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altLang="zh-CN" sz="2400" b="1" dirty="0">
                <a:latin typeface="+mn-ea"/>
                <a:ea typeface="+mn-ea"/>
              </a:rPr>
              <a:t>3</a:t>
            </a:r>
            <a:r>
              <a:rPr lang="zh-CN" altLang="en-US" sz="2400" b="1" dirty="0">
                <a:latin typeface="+mn-ea"/>
                <a:ea typeface="+mn-ea"/>
              </a:rPr>
              <a:t>、手术过程中植入体内的电极和脉冲发生器具有一定的抗磁性，对日用生活中家用电器相对安全。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有些患者会使用一些热疗或理疗设备，可谨慎使用，使用时需避免头部，耳后及左胸部切口处局部皮肤温度过高，最好不要超过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50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摄氏度。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Font typeface="Arial" pitchFamily="34" charset="0"/>
              <a:buNone/>
              <a:defRPr/>
            </a:pP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Font typeface="Arial" pitchFamily="34" charset="0"/>
              <a:buNone/>
              <a:defRPr/>
            </a:pP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、</a:t>
            </a:r>
            <a:r>
              <a:rPr lang="en-US" altLang="zh-CN" sz="2400" b="1" dirty="0">
                <a:latin typeface="+mn-ea"/>
              </a:rPr>
              <a:t>X</a:t>
            </a:r>
            <a:r>
              <a:rPr lang="zh-CN" altLang="en-US" sz="2400" b="1" dirty="0">
                <a:latin typeface="+mn-ea"/>
              </a:rPr>
              <a:t>片，</a:t>
            </a:r>
            <a:r>
              <a:rPr lang="en-US" altLang="zh-CN" sz="2400" b="1" dirty="0">
                <a:latin typeface="+mn-ea"/>
              </a:rPr>
              <a:t>B</a:t>
            </a:r>
            <a:r>
              <a:rPr lang="zh-CN" altLang="en-US" sz="2400" b="1" dirty="0">
                <a:latin typeface="+mn-ea"/>
              </a:rPr>
              <a:t>超，</a:t>
            </a:r>
            <a:r>
              <a:rPr lang="en-US" altLang="zh-CN" sz="2400" b="1" dirty="0">
                <a:latin typeface="+mn-ea"/>
              </a:rPr>
              <a:t>CT</a:t>
            </a:r>
            <a:r>
              <a:rPr lang="zh-CN" altLang="en-US" sz="2400" b="1" dirty="0">
                <a:latin typeface="+mn-ea"/>
              </a:rPr>
              <a:t>等医疗检查项目也不受影响，在</a:t>
            </a:r>
            <a:r>
              <a:rPr lang="en-US" altLang="zh-CN" sz="2400" b="1" dirty="0">
                <a:latin typeface="+mn-ea"/>
              </a:rPr>
              <a:t>DBS</a:t>
            </a:r>
            <a:r>
              <a:rPr lang="zh-CN" altLang="en-US" sz="2400" b="1" dirty="0">
                <a:latin typeface="+mn-ea"/>
              </a:rPr>
              <a:t>开机状态下可以正常进行检查。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进行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超检查时需注意，避免超声探头对准左胸脉冲发生器的位置。</a:t>
            </a:r>
            <a:r>
              <a:rPr lang="en-US" altLang="zh-CN" sz="2400" b="1" dirty="0">
                <a:latin typeface="+mn-ea"/>
              </a:rPr>
              <a:t>DBS</a:t>
            </a:r>
            <a:r>
              <a:rPr lang="zh-CN" altLang="en-US" sz="2400" b="1" dirty="0">
                <a:latin typeface="+mn-ea"/>
              </a:rPr>
              <a:t>刺激可能会干扰心电图的记录，所以进行心电图检查时如干扰明显，则需要关机；在使用超声牙钻时，也建议关机。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如患者需行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MRI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检查，患者应在进入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MRI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室之前即关机，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MRI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设备的场强不超过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1.5T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595E48-0DA4-BFB1-CD77-F1DA8F3730DA}"/>
              </a:ext>
            </a:extLst>
          </p:cNvPr>
          <p:cNvSpPr/>
          <p:nvPr/>
        </p:nvSpPr>
        <p:spPr>
          <a:xfrm>
            <a:off x="1000125" y="1428750"/>
            <a:ext cx="6429375" cy="43402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b="1" dirty="0">
                <a:latin typeface="+mn-ea"/>
                <a:ea typeface="+mn-ea"/>
              </a:rPr>
              <a:t>6</a:t>
            </a:r>
            <a:r>
              <a:rPr lang="zh-CN" altLang="en-US" sz="2400" b="1" dirty="0">
                <a:latin typeface="+mn-ea"/>
              </a:rPr>
              <a:t> 、</a:t>
            </a:r>
            <a:r>
              <a:rPr lang="zh-CN" altLang="en-US" sz="2400" b="1" dirty="0">
                <a:latin typeface="+mn-ea"/>
                <a:ea typeface="+mn-ea"/>
              </a:rPr>
              <a:t>可以放心乘坐任何交通工具，包括飞机。避免机场安全检查系统及有探测器的场所，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尤其是电磁安检门及身体重金属扫描仪，</a:t>
            </a:r>
            <a:r>
              <a:rPr lang="zh-CN" altLang="en-US" sz="2400" b="1" dirty="0">
                <a:latin typeface="+mn-ea"/>
                <a:ea typeface="+mn-ea"/>
              </a:rPr>
              <a:t>可提前告知安检人员体内植入起搏器，随身携带植入识别卡。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b="1" dirty="0"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zh-CN" sz="2400" b="1" dirty="0">
                <a:latin typeface="+mn-ea"/>
              </a:rPr>
              <a:t>7</a:t>
            </a:r>
            <a:r>
              <a:rPr lang="zh-CN" altLang="en-US" sz="2400" b="1" dirty="0">
                <a:latin typeface="+mn-ea"/>
              </a:rPr>
              <a:t>、饮食无禁忌。</a:t>
            </a:r>
            <a:endParaRPr lang="en-US" altLang="zh-CN" sz="2400" b="1" dirty="0">
              <a:latin typeface="+mn-ea"/>
            </a:endParaRPr>
          </a:p>
          <a:p>
            <a:pPr marL="609600" indent="-609600" eaLnBrk="1" hangingPunct="1">
              <a:lnSpc>
                <a:spcPct val="90000"/>
              </a:lnSpc>
              <a:defRPr/>
            </a:pPr>
            <a:endParaRPr lang="en-US" altLang="zh-CN" sz="2400" b="1" dirty="0">
              <a:latin typeface="+mn-ea"/>
            </a:endParaRP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zh-CN" sz="2400" b="1" dirty="0">
                <a:latin typeface="+mn-ea"/>
              </a:rPr>
              <a:t>8</a:t>
            </a:r>
            <a:r>
              <a:rPr lang="zh-CN" altLang="en-US" sz="2400" b="1" dirty="0">
                <a:latin typeface="+mn-ea"/>
              </a:rPr>
              <a:t>、注意切口干燥，拆线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周后可以洗头，避免局部挠抓预防切口感染。外出时头面部避免吹冷风，避免冷水洗脸。</a:t>
            </a:r>
            <a:endParaRPr lang="en-US" altLang="zh-CN" sz="2400" b="1" dirty="0">
              <a:latin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0FBFA-20DF-9301-F05A-BAE10175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5251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脑深部电刺激术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(DBS)</a:t>
            </a:r>
            <a:endParaRPr lang="zh-CN" altLang="en-US" sz="3600" b="1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65D56759-030E-F1CF-34D2-CCA304B81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401888"/>
            <a:ext cx="4608513" cy="445611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sz="4000" dirty="0"/>
              <a:t> </a:t>
            </a:r>
            <a:r>
              <a:rPr lang="zh-CN" altLang="en-US" sz="2800" b="1" u="sng" dirty="0">
                <a:latin typeface="+mn-ea"/>
              </a:rPr>
              <a:t>脑深部电刺激术</a:t>
            </a:r>
            <a:r>
              <a:rPr lang="en-US" altLang="zh-CN" sz="2800" b="1" dirty="0">
                <a:latin typeface="+mn-ea"/>
              </a:rPr>
              <a:t>:</a:t>
            </a:r>
            <a:r>
              <a:rPr lang="zh-CN" altLang="en-US" sz="2800" b="1" dirty="0">
                <a:latin typeface="+mn-ea"/>
              </a:rPr>
              <a:t>是使用植入脑内的电极，发送电刺激以抑制异常的脑神经信号。刺激被精确传送到与运动控制相关的靶点。</a:t>
            </a:r>
          </a:p>
          <a:p>
            <a:pPr>
              <a:buFontTx/>
              <a:buNone/>
              <a:defRPr/>
            </a:pPr>
            <a:endParaRPr lang="en-US" altLang="zh-CN" dirty="0"/>
          </a:p>
          <a:p>
            <a:pPr>
              <a:buFontTx/>
              <a:buNone/>
              <a:defRPr/>
            </a:pPr>
            <a:r>
              <a:rPr lang="en-US" altLang="zh-CN" dirty="0"/>
              <a:t>  </a:t>
            </a:r>
            <a:endParaRPr lang="en-US" altLang="zh-CN" sz="3600" dirty="0"/>
          </a:p>
        </p:txBody>
      </p:sp>
      <p:pic>
        <p:nvPicPr>
          <p:cNvPr id="13316" name="Picture 3" descr="C:\Users\thinkpad\Desktop\t01659970bdca1385db.gif">
            <a:extLst>
              <a:ext uri="{FF2B5EF4-FFF2-40B4-BE49-F238E27FC236}">
                <a16:creationId xmlns:a16="http://schemas.microsoft.com/office/drawing/2014/main" id="{7BC2C41B-8EE5-C01B-70DC-EA759713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276475"/>
            <a:ext cx="3598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EA731D1-CD9A-0C22-11C9-1FF4867514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1052513"/>
            <a:ext cx="7477125" cy="4572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b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出院宣教</a:t>
            </a:r>
            <a:b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2295E48-5896-26BF-20D5-0BDCC774D3B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357188" y="2000250"/>
            <a:ext cx="8391525" cy="432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  <a:defRPr/>
            </a:pPr>
            <a:r>
              <a:rPr lang="en-US" altLang="zh-CN" sz="2400" b="1" dirty="0">
                <a:latin typeface="+mn-ea"/>
              </a:rPr>
              <a:t>9</a:t>
            </a:r>
            <a:r>
              <a:rPr lang="zh-CN" altLang="en-US" sz="2400" b="1" dirty="0">
                <a:latin typeface="+mn-ea"/>
              </a:rPr>
              <a:t>、保持精神愉快，避免精神刺激；起居规律，室内环境应安静，整洁，空气新鲜。同时卧室不受风寒侵袭。适当参加体育运动，锻炼身体，增强体质。</a:t>
            </a:r>
            <a:endParaRPr lang="en-US" altLang="zh-CN" sz="2400" b="1" dirty="0">
              <a:latin typeface="+mn-ea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endParaRPr lang="en-US" altLang="zh-CN" sz="2400" b="1" dirty="0">
              <a:latin typeface="+mn-ea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r>
              <a:rPr lang="en-US" altLang="zh-CN" sz="2400" b="1" dirty="0">
                <a:latin typeface="+mn-ea"/>
              </a:rPr>
              <a:t>10 </a:t>
            </a:r>
            <a:r>
              <a:rPr lang="zh-CN" altLang="en-US" sz="2400" b="1" dirty="0">
                <a:latin typeface="+mn-ea"/>
              </a:rPr>
              <a:t>、一旦出现症状难以控制，立即就医，不可自行</a:t>
            </a:r>
            <a:r>
              <a:rPr lang="zh-CN" altLang="en-US" sz="2400" b="1">
                <a:latin typeface="+mn-ea"/>
              </a:rPr>
              <a:t>调节参数</a:t>
            </a:r>
            <a:endParaRPr lang="zh-CN" altLang="en-US" sz="2400" b="1" dirty="0">
              <a:latin typeface="+mn-ea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endParaRPr lang="zh-CN" altLang="en-US" dirty="0"/>
          </a:p>
          <a:p>
            <a:pPr marL="609600" indent="-609600">
              <a:lnSpc>
                <a:spcPct val="90000"/>
              </a:lnSpc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EFB7C023-6923-BA40-6238-F7E210D21D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31775" y="874713"/>
            <a:ext cx="82296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</a:p>
        </p:txBody>
      </p:sp>
      <p:pic>
        <p:nvPicPr>
          <p:cNvPr id="50179" name="内容占位符 5" descr="WechatIMG7">
            <a:extLst>
              <a:ext uri="{FF2B5EF4-FFF2-40B4-BE49-F238E27FC236}">
                <a16:creationId xmlns:a16="http://schemas.microsoft.com/office/drawing/2014/main" id="{890FFE25-8F35-3FDD-7C38-1DCBE63ECE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692275"/>
            <a:ext cx="2236788" cy="2514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图片 6" descr="WechatIMG9">
            <a:extLst>
              <a:ext uri="{FF2B5EF4-FFF2-40B4-BE49-F238E27FC236}">
                <a16:creationId xmlns:a16="http://schemas.microsoft.com/office/drawing/2014/main" id="{56777BF2-2355-775A-CA12-EBCA8425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383088"/>
            <a:ext cx="2681288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9" descr="WechatIMG16">
            <a:extLst>
              <a:ext uri="{FF2B5EF4-FFF2-40B4-BE49-F238E27FC236}">
                <a16:creationId xmlns:a16="http://schemas.microsoft.com/office/drawing/2014/main" id="{D1389D62-3AD9-1EE8-BCB0-50F1E4E7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4383088"/>
            <a:ext cx="2117725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图片 10" descr="WechatIMG17">
            <a:extLst>
              <a:ext uri="{FF2B5EF4-FFF2-40B4-BE49-F238E27FC236}">
                <a16:creationId xmlns:a16="http://schemas.microsoft.com/office/drawing/2014/main" id="{D80427EB-FFBA-3DB9-E90F-4DF77EA0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4572000"/>
            <a:ext cx="269875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3">
            <a:extLst>
              <a:ext uri="{FF2B5EF4-FFF2-40B4-BE49-F238E27FC236}">
                <a16:creationId xmlns:a16="http://schemas.microsoft.com/office/drawing/2014/main" id="{A2B73671-47D6-3D2C-7F7B-938D6C8B8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2395538"/>
            <a:ext cx="2162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sz="44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禁忌</a:t>
            </a:r>
          </a:p>
        </p:txBody>
      </p:sp>
      <p:pic>
        <p:nvPicPr>
          <p:cNvPr id="50184" name="Picture 3">
            <a:extLst>
              <a:ext uri="{FF2B5EF4-FFF2-40B4-BE49-F238E27FC236}">
                <a16:creationId xmlns:a16="http://schemas.microsoft.com/office/drawing/2014/main" id="{A05EE5C2-E99F-AE84-F695-5C10840A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844675"/>
            <a:ext cx="269875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8">
            <a:extLst>
              <a:ext uri="{FF2B5EF4-FFF2-40B4-BE49-F238E27FC236}">
                <a16:creationId xmlns:a16="http://schemas.microsoft.com/office/drawing/2014/main" id="{9B381338-0BDD-D41F-A6D8-C782A91AC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1071563"/>
            <a:ext cx="1000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电磁炉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78EA558D-6AFA-41BF-CFE5-B93FC8CADD4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795338"/>
            <a:ext cx="8229600" cy="2692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03" name="图片 4" descr="WechatIMG12">
            <a:extLst>
              <a:ext uri="{FF2B5EF4-FFF2-40B4-BE49-F238E27FC236}">
                <a16:creationId xmlns:a16="http://schemas.microsoft.com/office/drawing/2014/main" id="{32C84E7E-810F-487F-AA60-A6CD9D41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579938"/>
            <a:ext cx="35179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2">
            <a:extLst>
              <a:ext uri="{FF2B5EF4-FFF2-40B4-BE49-F238E27FC236}">
                <a16:creationId xmlns:a16="http://schemas.microsoft.com/office/drawing/2014/main" id="{A944E280-CF42-A06B-7BF9-91612278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43243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5" descr="WechatIMG11">
            <a:extLst>
              <a:ext uri="{FF2B5EF4-FFF2-40B4-BE49-F238E27FC236}">
                <a16:creationId xmlns:a16="http://schemas.microsoft.com/office/drawing/2014/main" id="{5C433508-7988-BB61-CD32-A4F3BA45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2141538"/>
            <a:ext cx="35179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>
            <a:extLst>
              <a:ext uri="{FF2B5EF4-FFF2-40B4-BE49-F238E27FC236}">
                <a16:creationId xmlns:a16="http://schemas.microsoft.com/office/drawing/2014/main" id="{EC6B4AE3-034E-1EDD-A79C-BA1721C22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08500"/>
            <a:ext cx="417671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进入大型磁场或地铁、机场时，主动出示“患者识别卡”！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A1062651-F386-2BFF-5E72-23D691CF2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92438" y="2128838"/>
            <a:ext cx="3106737" cy="11096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54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容 许</a:t>
            </a:r>
          </a:p>
        </p:txBody>
      </p:sp>
      <p:pic>
        <p:nvPicPr>
          <p:cNvPr id="53251" name="内容占位符 3" descr="WechatIMG14">
            <a:extLst>
              <a:ext uri="{FF2B5EF4-FFF2-40B4-BE49-F238E27FC236}">
                <a16:creationId xmlns:a16="http://schemas.microsoft.com/office/drawing/2014/main" id="{3588F072-2F7D-42FA-CA69-5E817B77C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3013075"/>
            <a:ext cx="2840037" cy="384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6" descr="WechatIMG37">
            <a:extLst>
              <a:ext uri="{FF2B5EF4-FFF2-40B4-BE49-F238E27FC236}">
                <a16:creationId xmlns:a16="http://schemas.microsoft.com/office/drawing/2014/main" id="{CB612FA9-FB39-DB53-F93E-1C67BE0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3856038"/>
            <a:ext cx="2354262" cy="30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7" descr="WechatIMG38">
            <a:extLst>
              <a:ext uri="{FF2B5EF4-FFF2-40B4-BE49-F238E27FC236}">
                <a16:creationId xmlns:a16="http://schemas.microsoft.com/office/drawing/2014/main" id="{31DE2F6A-1D16-F686-2E42-ABFCE46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7025"/>
            <a:ext cx="29591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矩形 2">
            <a:extLst>
              <a:ext uri="{FF2B5EF4-FFF2-40B4-BE49-F238E27FC236}">
                <a16:creationId xmlns:a16="http://schemas.microsoft.com/office/drawing/2014/main" id="{21C5D0AA-E990-704C-1E79-D0D3CB1FF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900" y="882650"/>
            <a:ext cx="3343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3">
            <a:extLst>
              <a:ext uri="{FF2B5EF4-FFF2-40B4-BE49-F238E27FC236}">
                <a16:creationId xmlns:a16="http://schemas.microsoft.com/office/drawing/2014/main" id="{EB45CA1C-A5F2-298E-AA1C-AF34B8F54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9810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CC3399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手术顺利  早日康复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26130-E15D-46EC-32CD-FBAAB1AA8F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916832"/>
            <a:ext cx="9000913" cy="4810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内容占位符 7" descr="我i">
            <a:extLst>
              <a:ext uri="{FF2B5EF4-FFF2-40B4-BE49-F238E27FC236}">
                <a16:creationId xmlns:a16="http://schemas.microsoft.com/office/drawing/2014/main" id="{A917F23F-5872-73D0-5FBD-F6B415E05C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308225"/>
            <a:ext cx="3079750" cy="3914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标题 2">
            <a:extLst>
              <a:ext uri="{FF2B5EF4-FFF2-40B4-BE49-F238E27FC236}">
                <a16:creationId xmlns:a16="http://schemas.microsoft.com/office/drawing/2014/main" id="{228EDE01-32CB-CA76-47B5-F7BB0B11C2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65213" y="1082675"/>
            <a:ext cx="7089775" cy="993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术前备皮、安装立体定向基架</a:t>
            </a:r>
          </a:p>
        </p:txBody>
      </p:sp>
      <p:pic>
        <p:nvPicPr>
          <p:cNvPr id="14340" name="图片 8" descr="微信图片_20181116170906">
            <a:extLst>
              <a:ext uri="{FF2B5EF4-FFF2-40B4-BE49-F238E27FC236}">
                <a16:creationId xmlns:a16="http://schemas.microsoft.com/office/drawing/2014/main" id="{2BA213DF-9D3C-9C91-8580-8D2A6F935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5" y="2308225"/>
            <a:ext cx="3914775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减号 4">
            <a:extLst>
              <a:ext uri="{FF2B5EF4-FFF2-40B4-BE49-F238E27FC236}">
                <a16:creationId xmlns:a16="http://schemas.microsoft.com/office/drawing/2014/main" id="{80DE8086-E588-CDFF-A81A-54406AFB721A}"/>
              </a:ext>
            </a:extLst>
          </p:cNvPr>
          <p:cNvSpPr/>
          <p:nvPr/>
        </p:nvSpPr>
        <p:spPr>
          <a:xfrm>
            <a:off x="3132138" y="3933825"/>
            <a:ext cx="287337" cy="4318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内容占位符 5" descr="5">
            <a:extLst>
              <a:ext uri="{FF2B5EF4-FFF2-40B4-BE49-F238E27FC236}">
                <a16:creationId xmlns:a16="http://schemas.microsoft.com/office/drawing/2014/main" id="{1689BE39-7DEE-5F64-1B29-BCD68864B1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424113"/>
            <a:ext cx="1957388" cy="2941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标题 2">
            <a:extLst>
              <a:ext uri="{FF2B5EF4-FFF2-40B4-BE49-F238E27FC236}">
                <a16:creationId xmlns:a16="http://schemas.microsoft.com/office/drawing/2014/main" id="{CE00B57A-1FEE-F307-9A26-88ACEAE331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9750" y="1412875"/>
            <a:ext cx="8488363" cy="6064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r>
              <a:rPr lang="zh-CN" altLang="en-US" sz="3600" b="1" noProof="1">
                <a:latin typeface="微软雅黑" pitchFamily="34" charset="-122"/>
                <a:ea typeface="微软雅黑" pitchFamily="34" charset="-122"/>
                <a:sym typeface="+mn-ea"/>
              </a:rPr>
              <a:t>术前安装立体定向基架</a:t>
            </a:r>
            <a:br>
              <a:rPr lang="zh-CN" altLang="en-US" sz="3600" b="1">
                <a:latin typeface="微软雅黑" pitchFamily="34" charset="-122"/>
                <a:ea typeface="微软雅黑" pitchFamily="34" charset="-122"/>
              </a:rPr>
            </a:br>
            <a:endParaRPr lang="zh-CN" altLang="en-US" sz="3600" b="1" i="1" noProof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4" name="图片 6" descr="2">
            <a:extLst>
              <a:ext uri="{FF2B5EF4-FFF2-40B4-BE49-F238E27FC236}">
                <a16:creationId xmlns:a16="http://schemas.microsoft.com/office/drawing/2014/main" id="{E8C3F14A-1B66-F3C7-A67D-DB38633C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4024313"/>
            <a:ext cx="21399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7" descr="3">
            <a:extLst>
              <a:ext uri="{FF2B5EF4-FFF2-40B4-BE49-F238E27FC236}">
                <a16:creationId xmlns:a16="http://schemas.microsoft.com/office/drawing/2014/main" id="{1E9E749C-8B3A-920B-22CB-67557B1A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2360613"/>
            <a:ext cx="2141537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8" descr="4">
            <a:extLst>
              <a:ext uri="{FF2B5EF4-FFF2-40B4-BE49-F238E27FC236}">
                <a16:creationId xmlns:a16="http://schemas.microsoft.com/office/drawing/2014/main" id="{BC841DD3-76F7-A7EB-AD41-D9E3B809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4024313"/>
            <a:ext cx="213995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9A70C7D-8DC6-6510-CBB8-49348306C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05038"/>
            <a:ext cx="2589212" cy="3451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187499ED-8A05-49B6-2133-05CF856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2176463"/>
            <a:ext cx="2589212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>
            <a:extLst>
              <a:ext uri="{FF2B5EF4-FFF2-40B4-BE49-F238E27FC236}">
                <a16:creationId xmlns:a16="http://schemas.microsoft.com/office/drawing/2014/main" id="{F08A52F3-CBB6-2FB9-167D-9B2D6298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176463"/>
            <a:ext cx="2589212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标题 2">
            <a:extLst>
              <a:ext uri="{FF2B5EF4-FFF2-40B4-BE49-F238E27FC236}">
                <a16:creationId xmlns:a16="http://schemas.microsoft.com/office/drawing/2014/main" id="{626227A0-3A82-E861-16EA-DCC71F40E7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125538"/>
            <a:ext cx="8229600" cy="1144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植入电极（全麻）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1BCFF23B-DA99-CF4D-9019-D088A30E30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9750" y="10525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植入电极（全麻）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F0C4700-14FD-39AD-FDEB-6794896C9B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2589213" cy="345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>
            <a:extLst>
              <a:ext uri="{FF2B5EF4-FFF2-40B4-BE49-F238E27FC236}">
                <a16:creationId xmlns:a16="http://schemas.microsoft.com/office/drawing/2014/main" id="{896002C1-D16E-282A-B295-4177EF34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74888"/>
            <a:ext cx="2589212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A9614F23-15C5-ADC4-9D0D-ECEE7297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281238"/>
            <a:ext cx="2589213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9886097C-3C3F-31A5-F6E0-0488839024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989013"/>
            <a:ext cx="8229600" cy="1144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植入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脉冲发生器（全麻）</a:t>
            </a:r>
          </a:p>
        </p:txBody>
      </p:sp>
      <p:pic>
        <p:nvPicPr>
          <p:cNvPr id="18435" name="Picture 2" descr="C:\Users\thinkpad\Desktop\webwxgetmsgimg.jpg">
            <a:extLst>
              <a:ext uri="{FF2B5EF4-FFF2-40B4-BE49-F238E27FC236}">
                <a16:creationId xmlns:a16="http://schemas.microsoft.com/office/drawing/2014/main" id="{45C0B289-4F53-5E86-DC75-6522B514C9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29622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 descr="103-0326_IMG">
            <a:extLst>
              <a:ext uri="{FF2B5EF4-FFF2-40B4-BE49-F238E27FC236}">
                <a16:creationId xmlns:a16="http://schemas.microsoft.com/office/drawing/2014/main" id="{EF9BF94E-548E-A929-4FEE-FAB0A038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133600"/>
            <a:ext cx="23749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Users\Administrator\Desktop\f9ae1cf147c13dba7b57247ead118679.jpg">
            <a:extLst>
              <a:ext uri="{FF2B5EF4-FFF2-40B4-BE49-F238E27FC236}">
                <a16:creationId xmlns:a16="http://schemas.microsoft.com/office/drawing/2014/main" id="{F5EDF999-5694-90E2-8642-94173EF4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133600"/>
            <a:ext cx="29686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减号 5">
            <a:extLst>
              <a:ext uri="{FF2B5EF4-FFF2-40B4-BE49-F238E27FC236}">
                <a16:creationId xmlns:a16="http://schemas.microsoft.com/office/drawing/2014/main" id="{02A968F1-8C35-ACAC-2EE7-2A4396E062E3}"/>
              </a:ext>
            </a:extLst>
          </p:cNvPr>
          <p:cNvSpPr/>
          <p:nvPr/>
        </p:nvSpPr>
        <p:spPr>
          <a:xfrm>
            <a:off x="1835150" y="2924175"/>
            <a:ext cx="576263" cy="50482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1906</Words>
  <Application>Microsoft Office PowerPoint</Application>
  <PresentationFormat>全屏显示(4:3)</PresentationFormat>
  <Paragraphs>191</Paragraphs>
  <Slides>44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Arial</vt:lpstr>
      <vt:lpstr>宋体</vt:lpstr>
      <vt:lpstr>Calibri</vt:lpstr>
      <vt:lpstr>幼圆</vt:lpstr>
      <vt:lpstr>Georgia</vt:lpstr>
      <vt:lpstr>方正舒体</vt:lpstr>
      <vt:lpstr>微软雅黑</vt:lpstr>
      <vt:lpstr>+mn-ea</vt:lpstr>
      <vt:lpstr>华文行楷</vt:lpstr>
      <vt:lpstr>Wingdings</vt:lpstr>
      <vt:lpstr>隶书</vt:lpstr>
      <vt:lpstr>华文彩云</vt:lpstr>
      <vt:lpstr>Times New Roman</vt:lpstr>
      <vt:lpstr>1_自定义设计方案</vt:lpstr>
      <vt:lpstr>2_自定义设计方案</vt:lpstr>
      <vt:lpstr>神经外科 梅杰综合征-术前/后健康宣教</vt:lpstr>
      <vt:lpstr>PowerPoint 演示文稿</vt:lpstr>
      <vt:lpstr>PowerPoint 演示文稿</vt:lpstr>
      <vt:lpstr>脑深部电刺激术(DBS)</vt:lpstr>
      <vt:lpstr>术前备皮、安装立体定向基架</vt:lpstr>
      <vt:lpstr>术前安装立体定向基架 </vt:lpstr>
      <vt:lpstr>植入电极（全麻）</vt:lpstr>
      <vt:lpstr>植入电极（全麻）</vt:lpstr>
      <vt:lpstr>植入脉冲发生器（全麻）</vt:lpstr>
      <vt:lpstr>固定电极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行“立体定向苍白球热凝毁损术”术后患者遵医嘱给予德巴金抗癫痫药物治疗 1.前3个月，早一片，晚一片。 2.第4个月，早半片，晚一片。 3.第5个月，早半片，晚半片。 4.第6个月，早不吃，晚半片。 5.第7个月停药。    </vt:lpstr>
      <vt:lpstr>2.术后第二天，遵医嘱可下床活动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本身是一个自然的过程，不需要进行人为干预，由于电极植入时，临床症状会有一个短暂好转期。由于个体化差异，“微毁损效应”的持续时间从1周到6个月不等。其中，大部分患者的“微毁损效应”会在手术后3-4周逐渐消失。临床症状会再次出现。</vt:lpstr>
      <vt:lpstr>办理出院手续</vt:lpstr>
      <vt:lpstr>如需复印病历</vt:lpstr>
      <vt:lpstr>出院宣教</vt:lpstr>
      <vt:lpstr>PowerPoint 演示文稿</vt:lpstr>
      <vt:lpstr>PowerPoint 演示文稿</vt:lpstr>
      <vt:lpstr> 出院宣教 </vt:lpstr>
      <vt:lpstr>出院宣教</vt:lpstr>
      <vt:lpstr>出院宣教</vt:lpstr>
      <vt:lpstr>容 许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2023-11-12T02:25:58Z</dcterms:created>
  <dcterms:modified xsi:type="dcterms:W3CDTF">2023-11-12T02:26:57Z</dcterms:modified>
</cp:coreProperties>
</file>